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9"/>
  </p:notesMasterIdLst>
  <p:handoutMasterIdLst>
    <p:handoutMasterId r:id="rId40"/>
  </p:handoutMasterIdLst>
  <p:sldIdLst>
    <p:sldId id="256" r:id="rId2"/>
    <p:sldId id="304" r:id="rId3"/>
    <p:sldId id="302" r:id="rId4"/>
    <p:sldId id="271" r:id="rId5"/>
    <p:sldId id="272" r:id="rId6"/>
    <p:sldId id="289" r:id="rId7"/>
    <p:sldId id="291" r:id="rId8"/>
    <p:sldId id="292" r:id="rId9"/>
    <p:sldId id="293" r:id="rId10"/>
    <p:sldId id="373" r:id="rId11"/>
    <p:sldId id="294" r:id="rId12"/>
    <p:sldId id="295" r:id="rId13"/>
    <p:sldId id="381" r:id="rId14"/>
    <p:sldId id="296" r:id="rId15"/>
    <p:sldId id="377" r:id="rId16"/>
    <p:sldId id="376" r:id="rId17"/>
    <p:sldId id="356" r:id="rId18"/>
    <p:sldId id="355" r:id="rId19"/>
    <p:sldId id="301" r:id="rId20"/>
    <p:sldId id="361" r:id="rId21"/>
    <p:sldId id="362" r:id="rId22"/>
    <p:sldId id="364" r:id="rId23"/>
    <p:sldId id="378" r:id="rId24"/>
    <p:sldId id="375" r:id="rId25"/>
    <p:sldId id="368" r:id="rId26"/>
    <p:sldId id="370" r:id="rId27"/>
    <p:sldId id="372" r:id="rId28"/>
    <p:sldId id="374" r:id="rId29"/>
    <p:sldId id="276" r:id="rId30"/>
    <p:sldId id="278" r:id="rId31"/>
    <p:sldId id="311" r:id="rId32"/>
    <p:sldId id="312" r:id="rId33"/>
    <p:sldId id="363" r:id="rId34"/>
    <p:sldId id="300" r:id="rId35"/>
    <p:sldId id="341" r:id="rId36"/>
    <p:sldId id="379" r:id="rId37"/>
    <p:sldId id="28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autoAdjust="0"/>
    <p:restoredTop sz="94698" autoAdjust="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E9580245-7017-4832-9779-958EF825B8E4}" type="slidenum">
              <a:rPr lang="en-US"/>
              <a:pPr/>
              <a:t>‹#›</a:t>
            </a:fld>
            <a:endParaRPr lang="en-US"/>
          </a:p>
        </p:txBody>
      </p:sp>
    </p:spTree>
    <p:extLst>
      <p:ext uri="{BB962C8B-B14F-4D97-AF65-F5344CB8AC3E}">
        <p14:creationId xmlns:p14="http://schemas.microsoft.com/office/powerpoint/2010/main" val="241511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30E77525-D07F-4445-A924-AE929CC61B5A}" type="slidenum">
              <a:rPr lang="en-US"/>
              <a:pPr/>
              <a:t>‹#›</a:t>
            </a:fld>
            <a:endParaRPr lang="en-US"/>
          </a:p>
        </p:txBody>
      </p:sp>
    </p:spTree>
    <p:extLst>
      <p:ext uri="{BB962C8B-B14F-4D97-AF65-F5344CB8AC3E}">
        <p14:creationId xmlns:p14="http://schemas.microsoft.com/office/powerpoint/2010/main" val="24379833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co.ascopubs.org/content/30/12/1260.full#ref-26"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jco.ascopubs.org/content/30/12/1260.full#ref-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5FA917-36AA-4196-AA6D-5450943ECD15}" type="slidenum">
              <a:rPr lang="en-US" smtClean="0"/>
              <a:pPr>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smtClean="0"/>
              <a:t>We wanted to address the clinical question of whether or not women with molecularly low-risk luminal A breast cancer actually benefit from chemotherapy,” added Nielsen. “Instead of starting a new trial and waiting for 10 years to find answers, we used an older, completed trial that had saved tissue samples for future studies.”</a:t>
            </a:r>
            <a:endParaRPr lang="ar-EG"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0726EB-301D-4A4F-A005-4946F66329A6}" type="slidenum">
              <a:rPr lang="ar-EG" smtClean="0"/>
              <a:pPr>
                <a:defRPr/>
              </a:pPr>
              <a:t>19</a:t>
            </a:fld>
            <a:endParaRPr lang="ar-E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nl-NL"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latin typeface="Arial" pitchFamily="34"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fld id="{D805EC45-8EF0-4A8D-AA79-4B4B08B85ADC}" type="slidenum">
              <a:rPr lang="en-US" altLang="en-US" smtClean="0">
                <a:latin typeface="Arial" pitchFamily="34" charset="0"/>
                <a:cs typeface="Arial" pitchFamily="34" charset="0"/>
              </a:rPr>
              <a:pPr fontAlgn="base">
                <a:spcBef>
                  <a:spcPct val="0"/>
                </a:spcBef>
                <a:spcAft>
                  <a:spcPct val="0"/>
                </a:spcAft>
              </a:pPr>
              <a:t>7</a:t>
            </a:fld>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latin typeface="Arial" pitchFamily="34"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fld id="{28A6C85B-7BC0-4804-B3E2-A9DF70CBA49B}" type="slidenum">
              <a:rPr lang="en-US" altLang="en-US" smtClean="0">
                <a:latin typeface="Arial" pitchFamily="34" charset="0"/>
                <a:cs typeface="Arial" pitchFamily="34" charset="0"/>
              </a:rPr>
              <a:pPr fontAlgn="base">
                <a:spcBef>
                  <a:spcPct val="0"/>
                </a:spcBef>
                <a:spcAft>
                  <a:spcPct val="0"/>
                </a:spcAft>
              </a:pPr>
              <a:t>8</a:t>
            </a:fld>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627416-9036-4499-8B84-DC4837C66617}" type="slidenum">
              <a:rPr lang="en-US" altLang="en-US" sz="1200" smtClean="0">
                <a:latin typeface="Arial" charset="0"/>
                <a:ea typeface="MS PGothic" pitchFamily="34" charset="-128"/>
                <a:cs typeface="Arial" charset="0"/>
              </a:rPr>
              <a:pPr eaLnBrk="1" hangingPunct="1"/>
              <a:t>10</a:t>
            </a:fld>
            <a:endParaRPr lang="en-US" altLang="en-US" sz="1200" smtClean="0">
              <a:latin typeface="Arial" charset="0"/>
              <a:ea typeface="MS PGothic"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541ED-9510-4525-98A6-8DD359EB3458}" type="slidenum">
              <a:rPr lang="en-US" smtClean="0"/>
              <a:pPr fontAlgn="base">
                <a:spcBef>
                  <a:spcPct val="0"/>
                </a:spcBef>
                <a:spcAft>
                  <a:spcPct val="0"/>
                </a:spcAft>
                <a:defRPr/>
              </a:pPr>
              <a:t>11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And in question when we can avoid chemotherapy.. And can we build adjuvant tt 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Whether the classifier is based on DNA microarray analysis, hybridization with gene-specific labels or on RT-PCR analysis, it is important that the assay be standardized and that evaluations of reproducibility be conducted.</a:t>
            </a:r>
          </a:p>
        </p:txBody>
      </p:sp>
      <p:sp>
        <p:nvSpPr>
          <p:cNvPr id="177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472" eaLnBrk="0" hangingPunct="0">
              <a:defRPr sz="2300">
                <a:solidFill>
                  <a:schemeClr val="tx1"/>
                </a:solidFill>
                <a:latin typeface="Arial" charset="0"/>
                <a:ea typeface="PMingLiU" pitchFamily="18" charset="-120"/>
              </a:defRPr>
            </a:lvl1pPr>
            <a:lvl2pPr marL="702756" indent="-270291" defTabSz="902472" eaLnBrk="0" hangingPunct="0">
              <a:defRPr sz="2300">
                <a:solidFill>
                  <a:schemeClr val="tx1"/>
                </a:solidFill>
                <a:latin typeface="Arial" charset="0"/>
                <a:ea typeface="PMingLiU" pitchFamily="18" charset="-120"/>
              </a:defRPr>
            </a:lvl2pPr>
            <a:lvl3pPr marL="1081164" indent="-216233" defTabSz="902472" eaLnBrk="0" hangingPunct="0">
              <a:defRPr sz="2300">
                <a:solidFill>
                  <a:schemeClr val="tx1"/>
                </a:solidFill>
                <a:latin typeface="Arial" charset="0"/>
                <a:ea typeface="PMingLiU" pitchFamily="18" charset="-120"/>
              </a:defRPr>
            </a:lvl3pPr>
            <a:lvl4pPr marL="1513629" indent="-216233" defTabSz="902472" eaLnBrk="0" hangingPunct="0">
              <a:defRPr sz="2300">
                <a:solidFill>
                  <a:schemeClr val="tx1"/>
                </a:solidFill>
                <a:latin typeface="Arial" charset="0"/>
                <a:ea typeface="PMingLiU" pitchFamily="18" charset="-120"/>
              </a:defRPr>
            </a:lvl4pPr>
            <a:lvl5pPr marL="1946095" indent="-216233" defTabSz="902472" eaLnBrk="0" hangingPunct="0">
              <a:defRPr sz="2300">
                <a:solidFill>
                  <a:schemeClr val="tx1"/>
                </a:solidFill>
                <a:latin typeface="Arial" charset="0"/>
                <a:ea typeface="PMingLiU" pitchFamily="18" charset="-120"/>
              </a:defRPr>
            </a:lvl5pPr>
            <a:lvl6pPr marL="2378560" indent="-216233" defTabSz="902472" eaLnBrk="0" fontAlgn="base" hangingPunct="0">
              <a:spcBef>
                <a:spcPct val="0"/>
              </a:spcBef>
              <a:spcAft>
                <a:spcPct val="0"/>
              </a:spcAft>
              <a:defRPr sz="2300">
                <a:solidFill>
                  <a:schemeClr val="tx1"/>
                </a:solidFill>
                <a:latin typeface="Arial" charset="0"/>
                <a:ea typeface="PMingLiU" pitchFamily="18" charset="-120"/>
              </a:defRPr>
            </a:lvl6pPr>
            <a:lvl7pPr marL="2811026" indent="-216233" defTabSz="902472" eaLnBrk="0" fontAlgn="base" hangingPunct="0">
              <a:spcBef>
                <a:spcPct val="0"/>
              </a:spcBef>
              <a:spcAft>
                <a:spcPct val="0"/>
              </a:spcAft>
              <a:defRPr sz="2300">
                <a:solidFill>
                  <a:schemeClr val="tx1"/>
                </a:solidFill>
                <a:latin typeface="Arial" charset="0"/>
                <a:ea typeface="PMingLiU" pitchFamily="18" charset="-120"/>
              </a:defRPr>
            </a:lvl7pPr>
            <a:lvl8pPr marL="3243491" indent="-216233" defTabSz="902472" eaLnBrk="0" fontAlgn="base" hangingPunct="0">
              <a:spcBef>
                <a:spcPct val="0"/>
              </a:spcBef>
              <a:spcAft>
                <a:spcPct val="0"/>
              </a:spcAft>
              <a:defRPr sz="2300">
                <a:solidFill>
                  <a:schemeClr val="tx1"/>
                </a:solidFill>
                <a:latin typeface="Arial" charset="0"/>
                <a:ea typeface="PMingLiU" pitchFamily="18" charset="-120"/>
              </a:defRPr>
            </a:lvl8pPr>
            <a:lvl9pPr marL="3675957" indent="-216233" defTabSz="902472" eaLnBrk="0" fontAlgn="base" hangingPunct="0">
              <a:spcBef>
                <a:spcPct val="0"/>
              </a:spcBef>
              <a:spcAft>
                <a:spcPct val="0"/>
              </a:spcAft>
              <a:defRPr sz="2300">
                <a:solidFill>
                  <a:schemeClr val="tx1"/>
                </a:solidFill>
                <a:latin typeface="Arial" charset="0"/>
                <a:ea typeface="PMingLiU" pitchFamily="18" charset="-120"/>
              </a:defRPr>
            </a:lvl9pPr>
          </a:lstStyle>
          <a:p>
            <a:pPr>
              <a:defRPr/>
            </a:pPr>
            <a:fld id="{422406A0-FCB2-46F8-A36C-B6063E2AB87E}" type="slidenum">
              <a:rPr lang="en-US" sz="1000">
                <a:solidFill>
                  <a:srgbClr val="000000"/>
                </a:solidFill>
                <a:latin typeface="Times" pitchFamily="18" charset="0"/>
              </a:rPr>
              <a:pPr>
                <a:defRPr/>
              </a:pPr>
              <a:t>12</a:t>
            </a:fld>
            <a:endParaRPr lang="en-US" sz="1000">
              <a:solidFill>
                <a:srgbClr val="000000"/>
              </a:solidFill>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There is a long-established practice of recommending chemotherapy for patients with higher disease burden. Although tumor bulk per se is not included in the OncotypeDX RS (which was developed in patients with node-negative disease), higher RSs have on average been observed among patients with increasing tumor burden as evidenced by node involvement.</a:t>
            </a:r>
            <a:r>
              <a:rPr lang="en-US" baseline="30000" smtClean="0">
                <a:hlinkClick r:id="rId3"/>
              </a:rPr>
              <a:t>26</a:t>
            </a:r>
            <a:r>
              <a:rPr lang="en-US" baseline="30000" smtClean="0"/>
              <a:t>,</a:t>
            </a:r>
            <a:r>
              <a:rPr lang="en-US" baseline="30000" smtClean="0">
                <a:hlinkClick r:id="rId4"/>
              </a:rPr>
              <a:t>40</a:t>
            </a:r>
            <a:r>
              <a:rPr lang="en-US" smtClean="0"/>
              <a:t> Nevertheless, not all patients with node-positive disease have high RSs, and the SWOG 8814 study suggests that chemotherapy has little if anything to offer to those with low or intermediate RSs. Thus, by this measure, it is tumor biology, not tumor bulk, that defines chemotherapy utility. </a:t>
            </a:r>
            <a:endParaRPr lang="ar-EG"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7341DF-4591-42CD-9706-1856A73D4D66}" type="slidenum">
              <a:rPr lang="ar-EG" smtClean="0"/>
              <a:pPr>
                <a:defRPr/>
              </a:pPr>
              <a:t>13</a:t>
            </a:fld>
            <a:endParaRPr lang="ar-E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6EBDB-D76D-4B18-8F0F-E10593E32B37}" type="slidenum">
              <a:rPr lang="en-US" smtClean="0"/>
              <a:pPr fontAlgn="base">
                <a:spcBef>
                  <a:spcPct val="0"/>
                </a:spcBef>
                <a:spcAft>
                  <a:spcPct val="0"/>
                </a:spcAft>
                <a:defRPr/>
              </a:pPr>
              <a:t>15</a:t>
            </a:fld>
            <a:endParaRPr lang="en-US" smtClean="0"/>
          </a:p>
        </p:txBody>
      </p:sp>
      <p:sp>
        <p:nvSpPr>
          <p:cNvPr id="87043"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pPr lvl="0"/>
            <a:r>
              <a:rPr lang="en-US" noProof="0" smtClean="0"/>
              <a:t>Click to edit Master title style</a:t>
            </a:r>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pPr lvl="0"/>
            <a:r>
              <a:rPr lang="en-US" noProof="0" smtClean="0"/>
              <a:t>Click to edit Master subtitle style</a:t>
            </a:r>
          </a:p>
        </p:txBody>
      </p:sp>
      <p:sp>
        <p:nvSpPr>
          <p:cNvPr id="109572" name="Rectangle 4"/>
          <p:cNvSpPr>
            <a:spLocks noGrp="1" noChangeArrowheads="1"/>
          </p:cNvSpPr>
          <p:nvPr>
            <p:ph type="dt" sz="half" idx="2"/>
          </p:nvPr>
        </p:nvSpPr>
        <p:spPr/>
        <p:txBody>
          <a:bodyPr/>
          <a:lstStyle>
            <a:lvl1pPr>
              <a:defRPr b="0">
                <a:latin typeface="+mn-lt"/>
              </a:defRPr>
            </a:lvl1pPr>
          </a:lstStyle>
          <a:p>
            <a:endParaRPr lang="en-US"/>
          </a:p>
        </p:txBody>
      </p:sp>
      <p:sp>
        <p:nvSpPr>
          <p:cNvPr id="109573" name="Rectangle 5"/>
          <p:cNvSpPr>
            <a:spLocks noGrp="1" noChangeArrowheads="1"/>
          </p:cNvSpPr>
          <p:nvPr>
            <p:ph type="ftr" sz="quarter" idx="3"/>
          </p:nvPr>
        </p:nvSpPr>
        <p:spPr/>
        <p:txBody>
          <a:bodyPr/>
          <a:lstStyle>
            <a:lvl1pPr>
              <a:defRPr b="0">
                <a:latin typeface="+mn-lt"/>
              </a:defRPr>
            </a:lvl1pPr>
          </a:lstStyle>
          <a:p>
            <a:endParaRPr lang="en-US"/>
          </a:p>
        </p:txBody>
      </p:sp>
      <p:sp>
        <p:nvSpPr>
          <p:cNvPr id="109574" name="Rectangle 6"/>
          <p:cNvSpPr>
            <a:spLocks noGrp="1" noChangeArrowheads="1"/>
          </p:cNvSpPr>
          <p:nvPr>
            <p:ph type="sldNum" sz="quarter" idx="4"/>
          </p:nvPr>
        </p:nvSpPr>
        <p:spPr/>
        <p:txBody>
          <a:bodyPr/>
          <a:lstStyle>
            <a:lvl1pPr>
              <a:defRPr b="0">
                <a:latin typeface="+mn-lt"/>
              </a:defRPr>
            </a:lvl1pPr>
          </a:lstStyle>
          <a:p>
            <a:fld id="{DA72D6B4-6BB6-41F9-9C24-C6C97F9B622E}"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6CD045-0D87-42B2-B83C-ED74ECA118B4}" type="slidenum">
              <a:rPr lang="en-US"/>
              <a:pPr/>
              <a:t>‹#›</a:t>
            </a:fld>
            <a:endParaRPr lang="en-US"/>
          </a:p>
        </p:txBody>
      </p:sp>
    </p:spTree>
    <p:extLst>
      <p:ext uri="{BB962C8B-B14F-4D97-AF65-F5344CB8AC3E}">
        <p14:creationId xmlns:p14="http://schemas.microsoft.com/office/powerpoint/2010/main" val="26424369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21E9B9-4177-4C7F-BAAA-19FD962BC591}" type="slidenum">
              <a:rPr lang="en-US"/>
              <a:pPr/>
              <a:t>‹#›</a:t>
            </a:fld>
            <a:endParaRPr lang="en-US"/>
          </a:p>
        </p:txBody>
      </p:sp>
    </p:spTree>
    <p:extLst>
      <p:ext uri="{BB962C8B-B14F-4D97-AF65-F5344CB8AC3E}">
        <p14:creationId xmlns:p14="http://schemas.microsoft.com/office/powerpoint/2010/main" val="16850689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928662" y="649805"/>
            <a:ext cx="8215338" cy="1523494"/>
          </a:xfrm>
        </p:spPr>
        <p:txBody>
          <a:bodyPr anchor="ctr">
            <a:noAutofit/>
          </a:bodyPr>
          <a:lstStyle>
            <a:lvl1pPr>
              <a:lnSpc>
                <a:spcPct val="90000"/>
              </a:lnSpc>
              <a:defRPr sz="5400">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19876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45649C-6AC8-4877-AD94-EAB3CE22A8D9}" type="slidenum">
              <a:rPr lang="en-US"/>
              <a:pPr/>
              <a:t>‹#›</a:t>
            </a:fld>
            <a:endParaRPr lang="en-US"/>
          </a:p>
        </p:txBody>
      </p:sp>
    </p:spTree>
    <p:extLst>
      <p:ext uri="{BB962C8B-B14F-4D97-AF65-F5344CB8AC3E}">
        <p14:creationId xmlns:p14="http://schemas.microsoft.com/office/powerpoint/2010/main" val="13641058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4C1E3-33F1-4652-B56E-38A98B171885}" type="slidenum">
              <a:rPr lang="en-US"/>
              <a:pPr/>
              <a:t>‹#›</a:t>
            </a:fld>
            <a:endParaRPr lang="en-US"/>
          </a:p>
        </p:txBody>
      </p:sp>
    </p:spTree>
    <p:extLst>
      <p:ext uri="{BB962C8B-B14F-4D97-AF65-F5344CB8AC3E}">
        <p14:creationId xmlns:p14="http://schemas.microsoft.com/office/powerpoint/2010/main" val="31238414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DF38A4-B602-422E-A215-F4AC13D4B4D1}" type="slidenum">
              <a:rPr lang="en-US"/>
              <a:pPr/>
              <a:t>‹#›</a:t>
            </a:fld>
            <a:endParaRPr lang="en-US"/>
          </a:p>
        </p:txBody>
      </p:sp>
    </p:spTree>
    <p:extLst>
      <p:ext uri="{BB962C8B-B14F-4D97-AF65-F5344CB8AC3E}">
        <p14:creationId xmlns:p14="http://schemas.microsoft.com/office/powerpoint/2010/main" val="32105809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5C8A69-2DE7-43F3-8537-93D4BEB4FF9E}" type="slidenum">
              <a:rPr lang="en-US"/>
              <a:pPr/>
              <a:t>‹#›</a:t>
            </a:fld>
            <a:endParaRPr lang="en-US"/>
          </a:p>
        </p:txBody>
      </p:sp>
    </p:spTree>
    <p:extLst>
      <p:ext uri="{BB962C8B-B14F-4D97-AF65-F5344CB8AC3E}">
        <p14:creationId xmlns:p14="http://schemas.microsoft.com/office/powerpoint/2010/main" val="14352765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06B5EA-43B5-4BC7-A328-37001F157A09}" type="slidenum">
              <a:rPr lang="en-US"/>
              <a:pPr/>
              <a:t>‹#›</a:t>
            </a:fld>
            <a:endParaRPr lang="en-US"/>
          </a:p>
        </p:txBody>
      </p:sp>
    </p:spTree>
    <p:extLst>
      <p:ext uri="{BB962C8B-B14F-4D97-AF65-F5344CB8AC3E}">
        <p14:creationId xmlns:p14="http://schemas.microsoft.com/office/powerpoint/2010/main" val="26377321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B51882-F198-41B0-83B9-C9232277FB3E}" type="slidenum">
              <a:rPr lang="en-US"/>
              <a:pPr/>
              <a:t>‹#›</a:t>
            </a:fld>
            <a:endParaRPr lang="en-US"/>
          </a:p>
        </p:txBody>
      </p:sp>
    </p:spTree>
    <p:extLst>
      <p:ext uri="{BB962C8B-B14F-4D97-AF65-F5344CB8AC3E}">
        <p14:creationId xmlns:p14="http://schemas.microsoft.com/office/powerpoint/2010/main" val="9952406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266959-7F17-48BE-84C6-B217590ECB98}" type="slidenum">
              <a:rPr lang="en-US"/>
              <a:pPr/>
              <a:t>‹#›</a:t>
            </a:fld>
            <a:endParaRPr lang="en-US"/>
          </a:p>
        </p:txBody>
      </p:sp>
    </p:spTree>
    <p:extLst>
      <p:ext uri="{BB962C8B-B14F-4D97-AF65-F5344CB8AC3E}">
        <p14:creationId xmlns:p14="http://schemas.microsoft.com/office/powerpoint/2010/main" val="22974257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487A27-9D89-4710-A187-D56A0828E285}" type="slidenum">
              <a:rPr lang="en-US"/>
              <a:pPr/>
              <a:t>‹#›</a:t>
            </a:fld>
            <a:endParaRPr lang="en-US"/>
          </a:p>
        </p:txBody>
      </p:sp>
    </p:spTree>
    <p:extLst>
      <p:ext uri="{BB962C8B-B14F-4D97-AF65-F5344CB8AC3E}">
        <p14:creationId xmlns:p14="http://schemas.microsoft.com/office/powerpoint/2010/main" val="27580307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 bullet text</a:t>
            </a:r>
          </a:p>
          <a:p>
            <a:pPr lvl="2"/>
            <a:r>
              <a:rPr lang="en-US" smtClean="0"/>
              <a:t>Third level bullet text</a:t>
            </a:r>
          </a:p>
          <a:p>
            <a:pPr lvl="3"/>
            <a:r>
              <a:rPr lang="en-US" smtClean="0"/>
              <a:t> Fourth level bullet text</a:t>
            </a:r>
          </a:p>
          <a:p>
            <a:pPr lvl="4"/>
            <a:r>
              <a:rPr lang="en-US" smtClean="0"/>
              <a:t>Fifth level bullet text</a:t>
            </a:r>
          </a:p>
          <a:p>
            <a:pPr lvl="1"/>
            <a:endParaRPr lang="en-US" smtClean="0"/>
          </a:p>
          <a:p>
            <a:pPr lvl="2"/>
            <a:endParaRPr lang="en-US" smtClean="0"/>
          </a:p>
        </p:txBody>
      </p:sp>
      <p:sp>
        <p:nvSpPr>
          <p:cNvPr id="108547" name="Rectangle 3"/>
          <p:cNvSpPr>
            <a:spLocks noGrp="1" noChangeArrowheads="1"/>
          </p:cNvSpPr>
          <p:nvPr>
            <p:ph type="title"/>
          </p:nvPr>
        </p:nvSpPr>
        <p:spPr bwMode="auto">
          <a:xfrm>
            <a:off x="457200" y="685800"/>
            <a:ext cx="8077200" cy="91440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endParaRPr lang="en-US"/>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endParaRPr lang="en-US"/>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fld id="{8FE20220-E214-4803-A5DB-33076E4AA2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accent2">
              <a:lumMod val="75000"/>
            </a:schemeClr>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nlinelibrary.wiley.com/doi/10.1002/cncr.24969/ful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ab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76200" y="457200"/>
            <a:ext cx="9220200" cy="1600200"/>
          </a:xfrm>
        </p:spPr>
        <p:style>
          <a:lnRef idx="0">
            <a:schemeClr val="accent2"/>
          </a:lnRef>
          <a:fillRef idx="1002">
            <a:schemeClr val="lt1"/>
          </a:fillRef>
          <a:effectRef idx="3">
            <a:schemeClr val="accent2"/>
          </a:effectRef>
          <a:fontRef idx="minor">
            <a:schemeClr val="lt1"/>
          </a:fontRef>
        </p:style>
        <p:txBody>
          <a:bodyPr/>
          <a:lstStyle/>
          <a:p>
            <a:r>
              <a:rPr lang="en-US" sz="3600" dirty="0" smtClean="0">
                <a:solidFill>
                  <a:schemeClr val="accent2">
                    <a:lumMod val="50000"/>
                  </a:schemeClr>
                </a:solidFill>
              </a:rPr>
              <a:t>The Grey Zone in Adjuvant/ </a:t>
            </a:r>
            <a:r>
              <a:rPr lang="en-US" sz="3600" dirty="0" err="1" smtClean="0">
                <a:solidFill>
                  <a:schemeClr val="accent2">
                    <a:lumMod val="50000"/>
                  </a:schemeClr>
                </a:solidFill>
              </a:rPr>
              <a:t>Neoadjuvant</a:t>
            </a:r>
            <a:r>
              <a:rPr lang="en-US" sz="3600" dirty="0" smtClean="0">
                <a:solidFill>
                  <a:schemeClr val="accent2">
                    <a:lumMod val="50000"/>
                  </a:schemeClr>
                </a:solidFill>
              </a:rPr>
              <a:t> Therapy in Early Breast Cancer </a:t>
            </a:r>
            <a:endParaRPr lang="en-US" sz="3600" dirty="0">
              <a:solidFill>
                <a:schemeClr val="accent2">
                  <a:lumMod val="50000"/>
                </a:schemeClr>
              </a:solidFill>
            </a:endParaRPr>
          </a:p>
        </p:txBody>
      </p:sp>
      <p:sp>
        <p:nvSpPr>
          <p:cNvPr id="3" name="TextBox 2"/>
          <p:cNvSpPr txBox="1"/>
          <p:nvPr/>
        </p:nvSpPr>
        <p:spPr>
          <a:xfrm>
            <a:off x="1600200" y="3352800"/>
            <a:ext cx="5715000" cy="2308324"/>
          </a:xfrm>
          <a:prstGeom prst="rect">
            <a:avLst/>
          </a:prstGeom>
          <a:solidFill>
            <a:schemeClr val="bg1"/>
          </a:solidFill>
        </p:spPr>
        <p:txBody>
          <a:bodyPr wrap="square" rtlCol="0">
            <a:spAutoFit/>
          </a:bodyPr>
          <a:lstStyle/>
          <a:p>
            <a:pPr algn="ctr"/>
            <a:r>
              <a:rPr lang="en-US" sz="3600" dirty="0" err="1" smtClean="0"/>
              <a:t>Heba</a:t>
            </a:r>
            <a:r>
              <a:rPr lang="en-US" sz="3600" dirty="0" smtClean="0"/>
              <a:t> El </a:t>
            </a:r>
            <a:r>
              <a:rPr lang="en-US" sz="3600" dirty="0" err="1" smtClean="0"/>
              <a:t>Zawahry</a:t>
            </a:r>
            <a:r>
              <a:rPr lang="en-US" sz="3600" dirty="0" smtClean="0"/>
              <a:t> M. D.</a:t>
            </a:r>
          </a:p>
          <a:p>
            <a:pPr algn="ctr"/>
            <a:endParaRPr lang="en-US" sz="3600" dirty="0" smtClean="0"/>
          </a:p>
          <a:p>
            <a:pPr algn="ctr"/>
            <a:r>
              <a:rPr lang="en-US" sz="3600" dirty="0" smtClean="0"/>
              <a:t>Prof. Medical Oncology</a:t>
            </a:r>
          </a:p>
          <a:p>
            <a:pPr algn="ctr"/>
            <a:r>
              <a:rPr lang="en-US" sz="3600" dirty="0" smtClean="0"/>
              <a:t>NCI, Cairo University</a:t>
            </a:r>
            <a:endParaRPr lang="en-US" sz="3600" dirty="0"/>
          </a:p>
        </p:txBody>
      </p:sp>
      <p:sp>
        <p:nvSpPr>
          <p:cNvPr id="2" name="TextBox 1"/>
          <p:cNvSpPr txBox="1"/>
          <p:nvPr/>
        </p:nvSpPr>
        <p:spPr>
          <a:xfrm>
            <a:off x="7467600" y="2286000"/>
            <a:ext cx="1524000" cy="369332"/>
          </a:xfrm>
          <a:prstGeom prst="rect">
            <a:avLst/>
          </a:prstGeom>
        </p:spPr>
        <p:style>
          <a:lnRef idx="1">
            <a:schemeClr val="accent4"/>
          </a:lnRef>
          <a:fillRef idx="1002">
            <a:schemeClr val="lt2"/>
          </a:fillRef>
          <a:effectRef idx="2">
            <a:schemeClr val="accent4"/>
          </a:effectRef>
          <a:fontRef idx="minor">
            <a:schemeClr val="lt1"/>
          </a:fontRef>
        </p:style>
        <p:txBody>
          <a:bodyPr wrap="square" rtlCol="0">
            <a:spAutoFit/>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76200"/>
            <a:ext cx="8458200" cy="914400"/>
          </a:xfrm>
          <a:solidFill>
            <a:schemeClr val="accent3">
              <a:lumMod val="10000"/>
            </a:schemeClr>
          </a:solidFill>
          <a:ln>
            <a:solidFill>
              <a:srgbClr val="000000"/>
            </a:solidFill>
          </a:ln>
        </p:spPr>
        <p:txBody>
          <a:bodyPr/>
          <a:lstStyle/>
          <a:p>
            <a:pPr algn="ctr" eaLnBrk="1" hangingPunct="1">
              <a:defRPr/>
            </a:pPr>
            <a:r>
              <a:rPr lang="en-US" altLang="en-US" sz="3200" i="1" smtClean="0">
                <a:solidFill>
                  <a:srgbClr val="FFFF00"/>
                </a:solidFill>
              </a:rPr>
              <a:t>Risk Groups; Prognostic factors for EBC</a:t>
            </a:r>
          </a:p>
        </p:txBody>
      </p:sp>
      <p:sp>
        <p:nvSpPr>
          <p:cNvPr id="14339" name="Rectangle 3"/>
          <p:cNvSpPr>
            <a:spLocks noGrp="1" noChangeArrowheads="1"/>
          </p:cNvSpPr>
          <p:nvPr>
            <p:ph type="body" sz="half" idx="4294967295"/>
          </p:nvPr>
        </p:nvSpPr>
        <p:spPr>
          <a:xfrm>
            <a:off x="304800" y="1338263"/>
            <a:ext cx="4038600" cy="2667000"/>
          </a:xfrm>
          <a:solidFill>
            <a:srgbClr val="E7ECB4"/>
          </a:solidFill>
          <a:ln w="38100">
            <a:solidFill>
              <a:schemeClr val="hlink"/>
            </a:solidFill>
            <a:miter lim="800000"/>
            <a:headEnd/>
            <a:tailEnd/>
          </a:ln>
        </p:spPr>
        <p:txBody>
          <a:bodyPr/>
          <a:lstStyle/>
          <a:p>
            <a:pPr algn="ctr" eaLnBrk="1" hangingPunct="1">
              <a:lnSpc>
                <a:spcPct val="80000"/>
              </a:lnSpc>
              <a:buFont typeface="Wingdings" pitchFamily="2" charset="2"/>
              <a:buNone/>
            </a:pPr>
            <a:r>
              <a:rPr lang="en-US" altLang="en-US" sz="1800" b="1" u="sng" dirty="0" smtClean="0">
                <a:solidFill>
                  <a:srgbClr val="333300"/>
                </a:solidFill>
              </a:rPr>
              <a:t>Low Risk</a:t>
            </a:r>
          </a:p>
          <a:p>
            <a:pPr algn="ctr" eaLnBrk="1" hangingPunct="1">
              <a:lnSpc>
                <a:spcPct val="80000"/>
              </a:lnSpc>
              <a:buFont typeface="Wingdings" pitchFamily="2" charset="2"/>
              <a:buNone/>
            </a:pPr>
            <a:endParaRPr lang="en-US" altLang="en-US" sz="1600" u="sng" dirty="0" smtClean="0">
              <a:solidFill>
                <a:srgbClr val="333300"/>
              </a:solidFill>
            </a:endParaRPr>
          </a:p>
          <a:p>
            <a:pPr eaLnBrk="1" hangingPunct="1">
              <a:lnSpc>
                <a:spcPct val="80000"/>
              </a:lnSpc>
              <a:buFont typeface="Wingdings" pitchFamily="2" charset="2"/>
              <a:buNone/>
            </a:pPr>
            <a:r>
              <a:rPr lang="en-US" altLang="en-US" sz="2000" i="1" dirty="0" smtClean="0">
                <a:solidFill>
                  <a:srgbClr val="333300"/>
                </a:solidFill>
              </a:rPr>
              <a:t>Age        </a:t>
            </a:r>
            <a:r>
              <a:rPr lang="en-US" altLang="en-US" sz="2000" dirty="0" smtClean="0">
                <a:solidFill>
                  <a:srgbClr val="333300"/>
                </a:solidFill>
              </a:rPr>
              <a:t>:</a:t>
            </a:r>
            <a:r>
              <a:rPr lang="en-US" altLang="en-US" sz="2000" i="1" dirty="0" smtClean="0">
                <a:solidFill>
                  <a:srgbClr val="333300"/>
                </a:solidFill>
              </a:rPr>
              <a:t> 35Y or more</a:t>
            </a:r>
          </a:p>
          <a:p>
            <a:pPr eaLnBrk="1" hangingPunct="1">
              <a:lnSpc>
                <a:spcPct val="80000"/>
              </a:lnSpc>
              <a:buFont typeface="Wingdings" pitchFamily="2" charset="2"/>
              <a:buNone/>
            </a:pPr>
            <a:r>
              <a:rPr lang="en-US" altLang="en-US" sz="2000" i="1" dirty="0" smtClean="0">
                <a:solidFill>
                  <a:srgbClr val="333300"/>
                </a:solidFill>
              </a:rPr>
              <a:t>Grade    </a:t>
            </a:r>
            <a:r>
              <a:rPr lang="en-US" altLang="en-US" sz="2000" dirty="0" smtClean="0">
                <a:solidFill>
                  <a:srgbClr val="333300"/>
                </a:solidFill>
              </a:rPr>
              <a:t>: </a:t>
            </a:r>
            <a:r>
              <a:rPr lang="en-US" altLang="en-US" sz="2000" i="1" dirty="0" smtClean="0">
                <a:solidFill>
                  <a:srgbClr val="333300"/>
                </a:solidFill>
              </a:rPr>
              <a:t>I</a:t>
            </a:r>
          </a:p>
          <a:p>
            <a:pPr eaLnBrk="1" hangingPunct="1">
              <a:lnSpc>
                <a:spcPct val="80000"/>
              </a:lnSpc>
              <a:buFont typeface="Wingdings" pitchFamily="2" charset="2"/>
              <a:buNone/>
            </a:pPr>
            <a:r>
              <a:rPr lang="en-US" altLang="en-US" sz="2000" i="1" dirty="0" smtClean="0">
                <a:solidFill>
                  <a:srgbClr val="333300"/>
                </a:solidFill>
              </a:rPr>
              <a:t>L.N.        </a:t>
            </a:r>
            <a:r>
              <a:rPr lang="en-US" altLang="en-US" sz="2000" dirty="0" smtClean="0">
                <a:solidFill>
                  <a:srgbClr val="333300"/>
                </a:solidFill>
              </a:rPr>
              <a:t>:</a:t>
            </a:r>
            <a:r>
              <a:rPr lang="en-US" altLang="en-US" sz="2000" i="1" dirty="0" smtClean="0">
                <a:solidFill>
                  <a:srgbClr val="333300"/>
                </a:solidFill>
              </a:rPr>
              <a:t> ZERO</a:t>
            </a:r>
          </a:p>
          <a:p>
            <a:pPr eaLnBrk="1" hangingPunct="1">
              <a:lnSpc>
                <a:spcPct val="80000"/>
              </a:lnSpc>
              <a:buFont typeface="Wingdings" pitchFamily="2" charset="2"/>
              <a:buNone/>
            </a:pPr>
            <a:r>
              <a:rPr lang="en-US" altLang="en-US" sz="2000" i="1" dirty="0" smtClean="0">
                <a:solidFill>
                  <a:srgbClr val="333300"/>
                </a:solidFill>
              </a:rPr>
              <a:t>ER/PR   </a:t>
            </a:r>
            <a:r>
              <a:rPr lang="en-US" altLang="en-US" sz="2000" dirty="0" smtClean="0">
                <a:solidFill>
                  <a:srgbClr val="333300"/>
                </a:solidFill>
              </a:rPr>
              <a:t> :</a:t>
            </a:r>
            <a:r>
              <a:rPr lang="en-US" altLang="en-US" sz="2000" i="1" dirty="0" smtClean="0">
                <a:solidFill>
                  <a:srgbClr val="333300"/>
                </a:solidFill>
              </a:rPr>
              <a:t> +</a:t>
            </a:r>
            <a:r>
              <a:rPr lang="en-US" altLang="en-US" sz="2000" i="1" dirty="0" err="1" smtClean="0">
                <a:solidFill>
                  <a:srgbClr val="333300"/>
                </a:solidFill>
              </a:rPr>
              <a:t>ve</a:t>
            </a:r>
            <a:endParaRPr lang="en-US" altLang="en-US" sz="2000" i="1" dirty="0" smtClean="0">
              <a:solidFill>
                <a:srgbClr val="333300"/>
              </a:solidFill>
            </a:endParaRPr>
          </a:p>
          <a:p>
            <a:pPr eaLnBrk="1" hangingPunct="1">
              <a:lnSpc>
                <a:spcPct val="80000"/>
              </a:lnSpc>
              <a:buFont typeface="Wingdings" pitchFamily="2" charset="2"/>
              <a:buNone/>
            </a:pPr>
            <a:r>
              <a:rPr lang="en-US" altLang="en-US" sz="2000" i="1" dirty="0" err="1" smtClean="0">
                <a:solidFill>
                  <a:srgbClr val="393939"/>
                </a:solidFill>
              </a:rPr>
              <a:t>Tsize</a:t>
            </a:r>
            <a:r>
              <a:rPr lang="en-US" altLang="en-US" sz="2000" i="1" dirty="0" smtClean="0">
                <a:solidFill>
                  <a:srgbClr val="393939"/>
                </a:solidFill>
              </a:rPr>
              <a:t>      </a:t>
            </a:r>
            <a:r>
              <a:rPr lang="en-US" altLang="en-US" sz="2000" dirty="0" smtClean="0">
                <a:solidFill>
                  <a:srgbClr val="393939"/>
                </a:solidFill>
              </a:rPr>
              <a:t>:</a:t>
            </a:r>
            <a:r>
              <a:rPr lang="en-US" altLang="en-US" sz="2000" i="1" dirty="0" smtClean="0">
                <a:solidFill>
                  <a:srgbClr val="393939"/>
                </a:solidFill>
              </a:rPr>
              <a:t> 2cm or less</a:t>
            </a:r>
          </a:p>
          <a:p>
            <a:pPr eaLnBrk="1" hangingPunct="1">
              <a:lnSpc>
                <a:spcPct val="80000"/>
              </a:lnSpc>
              <a:buFont typeface="Wingdings" pitchFamily="2" charset="2"/>
              <a:buNone/>
            </a:pPr>
            <a:r>
              <a:rPr lang="en-US" altLang="en-US" sz="2000" i="1" dirty="0" smtClean="0">
                <a:solidFill>
                  <a:srgbClr val="FF5050"/>
                </a:solidFill>
              </a:rPr>
              <a:t>[tumor 1cm or less]</a:t>
            </a:r>
          </a:p>
        </p:txBody>
      </p:sp>
      <p:sp>
        <p:nvSpPr>
          <p:cNvPr id="14340" name="Rectangle 4"/>
          <p:cNvSpPr>
            <a:spLocks noGrp="1" noChangeArrowheads="1"/>
          </p:cNvSpPr>
          <p:nvPr>
            <p:ph type="body" sz="half" idx="4294967295"/>
          </p:nvPr>
        </p:nvSpPr>
        <p:spPr>
          <a:xfrm>
            <a:off x="4648200" y="1295400"/>
            <a:ext cx="3886200" cy="2660650"/>
          </a:xfrm>
          <a:ln w="38100">
            <a:solidFill>
              <a:schemeClr val="tx1"/>
            </a:solidFill>
            <a:miter lim="800000"/>
            <a:headEnd/>
            <a:tailEnd/>
          </a:ln>
        </p:spPr>
        <p:txBody>
          <a:bodyPr/>
          <a:lstStyle/>
          <a:p>
            <a:pPr algn="ctr" eaLnBrk="1" hangingPunct="1">
              <a:lnSpc>
                <a:spcPct val="80000"/>
              </a:lnSpc>
              <a:buFont typeface="Wingdings" pitchFamily="2" charset="2"/>
              <a:buNone/>
            </a:pPr>
            <a:r>
              <a:rPr lang="en-US" altLang="en-US" sz="2400" b="1" i="1" u="sng" dirty="0" smtClean="0"/>
              <a:t>High Risk</a:t>
            </a:r>
          </a:p>
          <a:p>
            <a:pPr algn="ctr" eaLnBrk="1" hangingPunct="1">
              <a:lnSpc>
                <a:spcPct val="80000"/>
              </a:lnSpc>
              <a:buFont typeface="Wingdings" pitchFamily="2" charset="2"/>
              <a:buNone/>
            </a:pPr>
            <a:endParaRPr lang="en-US" altLang="en-US" sz="2000" i="1" u="sng" dirty="0" smtClean="0"/>
          </a:p>
          <a:p>
            <a:pPr eaLnBrk="1" hangingPunct="1">
              <a:lnSpc>
                <a:spcPct val="80000"/>
              </a:lnSpc>
            </a:pPr>
            <a:r>
              <a:rPr lang="en-US" altLang="en-US" sz="2000" i="1" dirty="0" smtClean="0"/>
              <a:t>Grade  </a:t>
            </a:r>
            <a:r>
              <a:rPr lang="en-US" altLang="en-US" sz="2000" dirty="0" smtClean="0"/>
              <a:t>:</a:t>
            </a:r>
            <a:r>
              <a:rPr lang="en-US" altLang="en-US" sz="2000" i="1" dirty="0" smtClean="0"/>
              <a:t> III</a:t>
            </a:r>
          </a:p>
          <a:p>
            <a:pPr eaLnBrk="1" hangingPunct="1">
              <a:lnSpc>
                <a:spcPct val="80000"/>
              </a:lnSpc>
            </a:pPr>
            <a:r>
              <a:rPr lang="en-US" altLang="en-US" sz="2000" i="1" dirty="0" smtClean="0"/>
              <a:t>L.N.     </a:t>
            </a:r>
            <a:r>
              <a:rPr lang="en-US" altLang="en-US" sz="2000" dirty="0" smtClean="0"/>
              <a:t>:</a:t>
            </a:r>
            <a:r>
              <a:rPr lang="en-US" altLang="en-US" sz="2000" i="1" dirty="0" smtClean="0"/>
              <a:t>4 and more</a:t>
            </a:r>
          </a:p>
          <a:p>
            <a:pPr eaLnBrk="1" hangingPunct="1">
              <a:lnSpc>
                <a:spcPct val="80000"/>
              </a:lnSpc>
            </a:pPr>
            <a:r>
              <a:rPr lang="en-US" altLang="en-US" sz="2000" i="1" dirty="0" smtClean="0"/>
              <a:t>ER/PR </a:t>
            </a:r>
            <a:r>
              <a:rPr lang="en-US" altLang="en-US" sz="2000" dirty="0" smtClean="0"/>
              <a:t>:</a:t>
            </a:r>
            <a:r>
              <a:rPr lang="en-US" altLang="en-US" sz="2000" i="1" dirty="0" smtClean="0"/>
              <a:t> -</a:t>
            </a:r>
            <a:r>
              <a:rPr lang="en-US" altLang="en-US" sz="2000" i="1" dirty="0" err="1" smtClean="0"/>
              <a:t>ve</a:t>
            </a:r>
            <a:r>
              <a:rPr lang="en-US" altLang="en-US" sz="2000" i="1" dirty="0" smtClean="0"/>
              <a:t>/+</a:t>
            </a:r>
            <a:r>
              <a:rPr lang="en-US" altLang="en-US" sz="2000" i="1" dirty="0" err="1" smtClean="0"/>
              <a:t>ve</a:t>
            </a:r>
            <a:endParaRPr lang="en-US" altLang="en-US" sz="2000" i="1" dirty="0" smtClean="0"/>
          </a:p>
          <a:p>
            <a:pPr eaLnBrk="1" hangingPunct="1">
              <a:lnSpc>
                <a:spcPct val="80000"/>
              </a:lnSpc>
            </a:pPr>
            <a:r>
              <a:rPr lang="en-US" altLang="en-US" sz="2000" i="1" dirty="0" smtClean="0"/>
              <a:t>Vascular invasion</a:t>
            </a:r>
          </a:p>
          <a:p>
            <a:pPr eaLnBrk="1" hangingPunct="1">
              <a:lnSpc>
                <a:spcPct val="80000"/>
              </a:lnSpc>
            </a:pPr>
            <a:r>
              <a:rPr lang="en-US" altLang="en-US" sz="2000" i="1" dirty="0" smtClean="0"/>
              <a:t>HER 2 </a:t>
            </a:r>
            <a:r>
              <a:rPr lang="en-US" altLang="en-US" sz="2000" i="1" dirty="0" err="1" smtClean="0"/>
              <a:t>Neu</a:t>
            </a:r>
            <a:r>
              <a:rPr lang="en-US" altLang="en-US" sz="2000" i="1" dirty="0" smtClean="0"/>
              <a:t>:+++/Fish</a:t>
            </a:r>
          </a:p>
          <a:p>
            <a:pPr eaLnBrk="1" hangingPunct="1">
              <a:lnSpc>
                <a:spcPct val="80000"/>
              </a:lnSpc>
            </a:pPr>
            <a:endParaRPr lang="en-US" altLang="en-US" sz="2000" i="1" dirty="0" smtClean="0"/>
          </a:p>
        </p:txBody>
      </p:sp>
      <p:sp>
        <p:nvSpPr>
          <p:cNvPr id="206853" name="Text Box 5"/>
          <p:cNvSpPr txBox="1">
            <a:spLocks noChangeArrowheads="1"/>
          </p:cNvSpPr>
          <p:nvPr/>
        </p:nvSpPr>
        <p:spPr bwMode="auto">
          <a:xfrm>
            <a:off x="1981200" y="4191000"/>
            <a:ext cx="4800600" cy="2246313"/>
          </a:xfrm>
          <a:prstGeom prst="rect">
            <a:avLst/>
          </a:prstGeom>
          <a:solidFill>
            <a:srgbClr val="000066"/>
          </a:solidFill>
          <a:ln w="38100">
            <a:solidFill>
              <a:schemeClr val="accent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b="1" i="1" u="sng">
                <a:solidFill>
                  <a:srgbClr val="FFCC00"/>
                </a:solidFill>
                <a:latin typeface="Arial" charset="0"/>
                <a:ea typeface="MS PGothic" pitchFamily="34" charset="-128"/>
                <a:cs typeface="Arial" charset="0"/>
              </a:rPr>
              <a:t>Intermediate Risk</a:t>
            </a:r>
          </a:p>
          <a:p>
            <a:pPr eaLnBrk="1" hangingPunct="1"/>
            <a:r>
              <a:rPr lang="en-US" altLang="en-US" b="1" i="1">
                <a:solidFill>
                  <a:srgbClr val="FFCC00"/>
                </a:solidFill>
                <a:latin typeface="Arial" charset="0"/>
                <a:ea typeface="MS PGothic" pitchFamily="34" charset="-128"/>
                <a:cs typeface="Arial" charset="0"/>
              </a:rPr>
              <a:t>Age        </a:t>
            </a:r>
            <a:r>
              <a:rPr lang="en-US" altLang="en-US" b="1">
                <a:solidFill>
                  <a:srgbClr val="FFCC00"/>
                </a:solidFill>
                <a:latin typeface="Arial" charset="0"/>
                <a:ea typeface="MS PGothic" pitchFamily="34" charset="-128"/>
                <a:cs typeface="Arial" charset="0"/>
              </a:rPr>
              <a:t>  :</a:t>
            </a:r>
            <a:r>
              <a:rPr lang="en-US" altLang="en-US" b="1" i="1">
                <a:solidFill>
                  <a:srgbClr val="FFCC00"/>
                </a:solidFill>
                <a:latin typeface="Arial" charset="0"/>
                <a:ea typeface="MS PGothic" pitchFamily="34" charset="-128"/>
                <a:cs typeface="Arial" charset="0"/>
              </a:rPr>
              <a:t> less 35</a:t>
            </a:r>
          </a:p>
          <a:p>
            <a:pPr eaLnBrk="1" hangingPunct="1"/>
            <a:r>
              <a:rPr lang="en-US" altLang="en-US" b="1" i="1">
                <a:solidFill>
                  <a:srgbClr val="FFCC00"/>
                </a:solidFill>
                <a:latin typeface="Arial" charset="0"/>
                <a:ea typeface="MS PGothic" pitchFamily="34" charset="-128"/>
                <a:cs typeface="Arial" charset="0"/>
              </a:rPr>
              <a:t>Grade      </a:t>
            </a:r>
            <a:r>
              <a:rPr lang="en-US" altLang="en-US" b="1">
                <a:solidFill>
                  <a:srgbClr val="FFCC00"/>
                </a:solidFill>
                <a:latin typeface="Arial" charset="0"/>
                <a:ea typeface="MS PGothic" pitchFamily="34" charset="-128"/>
                <a:cs typeface="Arial" charset="0"/>
              </a:rPr>
              <a:t>:</a:t>
            </a:r>
            <a:r>
              <a:rPr lang="en-US" altLang="en-US" b="1" i="1">
                <a:solidFill>
                  <a:srgbClr val="FFCC00"/>
                </a:solidFill>
                <a:latin typeface="Arial" charset="0"/>
                <a:ea typeface="MS PGothic" pitchFamily="34" charset="-128"/>
                <a:cs typeface="Arial" charset="0"/>
              </a:rPr>
              <a:t> II-III</a:t>
            </a:r>
          </a:p>
          <a:p>
            <a:pPr eaLnBrk="1" hangingPunct="1"/>
            <a:r>
              <a:rPr lang="en-US" altLang="en-US" b="1" i="1">
                <a:solidFill>
                  <a:srgbClr val="FFCC00"/>
                </a:solidFill>
                <a:latin typeface="Arial" charset="0"/>
                <a:ea typeface="MS PGothic" pitchFamily="34" charset="-128"/>
                <a:cs typeface="Arial" charset="0"/>
              </a:rPr>
              <a:t>L.N.          </a:t>
            </a:r>
            <a:r>
              <a:rPr lang="en-US" altLang="en-US" b="1">
                <a:solidFill>
                  <a:srgbClr val="FFCC00"/>
                </a:solidFill>
                <a:latin typeface="Arial" charset="0"/>
                <a:ea typeface="MS PGothic" pitchFamily="34" charset="-128"/>
                <a:cs typeface="Arial" charset="0"/>
              </a:rPr>
              <a:t>:</a:t>
            </a:r>
            <a:r>
              <a:rPr lang="en-US" altLang="en-US" b="1" i="1">
                <a:solidFill>
                  <a:srgbClr val="FFCC00"/>
                </a:solidFill>
                <a:latin typeface="Arial" charset="0"/>
                <a:ea typeface="MS PGothic" pitchFamily="34" charset="-128"/>
                <a:cs typeface="Arial" charset="0"/>
              </a:rPr>
              <a:t> 1-3</a:t>
            </a:r>
          </a:p>
          <a:p>
            <a:pPr eaLnBrk="1" hangingPunct="1"/>
            <a:r>
              <a:rPr lang="en-US" altLang="en-US" b="1" i="1">
                <a:solidFill>
                  <a:srgbClr val="FFCC00"/>
                </a:solidFill>
                <a:latin typeface="Arial" charset="0"/>
                <a:ea typeface="MS PGothic" pitchFamily="34" charset="-128"/>
                <a:cs typeface="Arial" charset="0"/>
              </a:rPr>
              <a:t>ER/PR      </a:t>
            </a:r>
            <a:r>
              <a:rPr lang="en-US" altLang="en-US" b="1">
                <a:solidFill>
                  <a:srgbClr val="FFCC00"/>
                </a:solidFill>
                <a:latin typeface="Arial" charset="0"/>
                <a:ea typeface="MS PGothic" pitchFamily="34" charset="-128"/>
                <a:cs typeface="Arial" charset="0"/>
              </a:rPr>
              <a:t>:</a:t>
            </a:r>
            <a:r>
              <a:rPr lang="en-US" altLang="en-US" b="1" i="1">
                <a:solidFill>
                  <a:srgbClr val="FFCC00"/>
                </a:solidFill>
                <a:latin typeface="Arial" charset="0"/>
                <a:ea typeface="MS PGothic" pitchFamily="34" charset="-128"/>
                <a:cs typeface="Arial" charset="0"/>
              </a:rPr>
              <a:t>-ve/ +ve</a:t>
            </a:r>
          </a:p>
          <a:p>
            <a:pPr eaLnBrk="1" hangingPunct="1"/>
            <a:r>
              <a:rPr lang="en-US" altLang="en-US" b="1" i="1">
                <a:solidFill>
                  <a:srgbClr val="FFCC00"/>
                </a:solidFill>
                <a:latin typeface="Arial" charset="0"/>
                <a:ea typeface="MS PGothic" pitchFamily="34" charset="-128"/>
                <a:cs typeface="Arial" charset="0"/>
              </a:rPr>
              <a:t>T size (P) </a:t>
            </a:r>
            <a:r>
              <a:rPr lang="en-US" altLang="en-US" b="1">
                <a:solidFill>
                  <a:srgbClr val="FFCC00"/>
                </a:solidFill>
                <a:latin typeface="Arial" charset="0"/>
                <a:ea typeface="MS PGothic" pitchFamily="34" charset="-128"/>
                <a:cs typeface="Arial" charset="0"/>
              </a:rPr>
              <a:t>:</a:t>
            </a:r>
            <a:r>
              <a:rPr lang="en-US" altLang="en-US" b="1" i="1">
                <a:solidFill>
                  <a:srgbClr val="FFCC00"/>
                </a:solidFill>
                <a:latin typeface="Arial" charset="0"/>
                <a:ea typeface="MS PGothic" pitchFamily="34" charset="-128"/>
                <a:cs typeface="Arial" charset="0"/>
              </a:rPr>
              <a:t> &gt;2cm </a:t>
            </a:r>
          </a:p>
        </p:txBody>
      </p:sp>
    </p:spTree>
    <p:extLst>
      <p:ext uri="{BB962C8B-B14F-4D97-AF65-F5344CB8AC3E}">
        <p14:creationId xmlns:p14="http://schemas.microsoft.com/office/powerpoint/2010/main" val="2247478110"/>
      </p:ext>
    </p:extLst>
  </p:cSld>
  <p:clrMapOvr>
    <a:masterClrMapping/>
  </p:clrMapOvr>
  <p:transition advClick="0" advTm="1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Effect transition="in" filter="diamond(in)">
                                      <p:cBhvr>
                                        <p:cTn id="7" dur="20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57200"/>
            <a:ext cx="9144000" cy="1143000"/>
          </a:xfrm>
        </p:spPr>
        <p:style>
          <a:lnRef idx="1">
            <a:schemeClr val="accent4"/>
          </a:lnRef>
          <a:fillRef idx="2">
            <a:schemeClr val="accent4"/>
          </a:fillRef>
          <a:effectRef idx="1">
            <a:schemeClr val="accent4"/>
          </a:effectRef>
          <a:fontRef idx="minor">
            <a:schemeClr val="dk1"/>
          </a:fontRef>
        </p:style>
        <p:txBody>
          <a:bodyPr/>
          <a:lstStyle/>
          <a:p>
            <a:pPr algn="ctr" eaLnBrk="1" hangingPunct="1">
              <a:defRPr/>
            </a:pPr>
            <a:r>
              <a:rPr lang="en-US" altLang="en-US" sz="2800" b="1" i="1" dirty="0" smtClean="0">
                <a:solidFill>
                  <a:srgbClr val="FF0000"/>
                </a:solidFill>
              </a:rPr>
              <a:t>IS</a:t>
            </a:r>
            <a:r>
              <a:rPr lang="en-US" altLang="en-US" sz="2800" dirty="0" smtClean="0">
                <a:solidFill>
                  <a:srgbClr val="FF0000"/>
                </a:solidFill>
              </a:rPr>
              <a:t> Chemotherapy in luminal BC mandatory??</a:t>
            </a:r>
          </a:p>
        </p:txBody>
      </p:sp>
      <p:sp>
        <p:nvSpPr>
          <p:cNvPr id="478211" name="Rectangle 3"/>
          <p:cNvSpPr>
            <a:spLocks noGrp="1" noChangeArrowheads="1"/>
          </p:cNvSpPr>
          <p:nvPr>
            <p:ph type="body" idx="1"/>
          </p:nvPr>
        </p:nvSpPr>
        <p:spPr>
          <a:xfrm>
            <a:off x="152400" y="1600200"/>
            <a:ext cx="8839200" cy="5143500"/>
          </a:xfrm>
          <a:solidFill>
            <a:schemeClr val="accent2">
              <a:lumMod val="75000"/>
            </a:schemeClr>
          </a:solidFill>
        </p:spPr>
        <p:txBody>
          <a:bodyPr rtlCol="0">
            <a:normAutofit/>
          </a:bodyPr>
          <a:lstStyle/>
          <a:p>
            <a:pPr eaLnBrk="1" fontAlgn="auto" hangingPunct="1">
              <a:lnSpc>
                <a:spcPct val="90000"/>
              </a:lnSpc>
              <a:spcAft>
                <a:spcPts val="0"/>
              </a:spcAft>
              <a:buClr>
                <a:schemeClr val="bg1"/>
              </a:buClr>
              <a:buFont typeface="Wingdings" pitchFamily="2" charset="2"/>
              <a:buChar char="§"/>
              <a:defRPr/>
            </a:pPr>
            <a:r>
              <a:rPr lang="en-US" sz="2800" dirty="0">
                <a:solidFill>
                  <a:schemeClr val="bg1"/>
                </a:solidFill>
              </a:rPr>
              <a:t>In young as well as </a:t>
            </a:r>
            <a:r>
              <a:rPr lang="en-US" sz="2800" dirty="0" smtClean="0">
                <a:solidFill>
                  <a:schemeClr val="bg1"/>
                </a:solidFill>
              </a:rPr>
              <a:t>elderly </a:t>
            </a:r>
            <a:r>
              <a:rPr lang="en-US" sz="2800" dirty="0">
                <a:solidFill>
                  <a:schemeClr val="bg1"/>
                </a:solidFill>
              </a:rPr>
              <a:t>patients?</a:t>
            </a:r>
            <a:br>
              <a:rPr lang="en-US" sz="2800" dirty="0">
                <a:solidFill>
                  <a:schemeClr val="bg1"/>
                </a:solidFill>
              </a:rPr>
            </a:br>
            <a:endParaRPr lang="en-US" sz="2800" dirty="0">
              <a:solidFill>
                <a:schemeClr val="bg1"/>
              </a:solidFill>
            </a:endParaRPr>
          </a:p>
          <a:p>
            <a:pPr eaLnBrk="1" fontAlgn="auto" hangingPunct="1">
              <a:lnSpc>
                <a:spcPct val="90000"/>
              </a:lnSpc>
              <a:spcAft>
                <a:spcPts val="0"/>
              </a:spcAft>
              <a:buClr>
                <a:schemeClr val="bg1"/>
              </a:buClr>
              <a:buFont typeface="Wingdings" pitchFamily="2" charset="2"/>
              <a:buChar char="§"/>
              <a:defRPr/>
            </a:pPr>
            <a:r>
              <a:rPr lang="en-US" sz="2800" dirty="0">
                <a:solidFill>
                  <a:srgbClr val="FF0000"/>
                </a:solidFill>
              </a:rPr>
              <a:t>Is It dependent on LN status and other </a:t>
            </a:r>
            <a:r>
              <a:rPr lang="en-US" sz="2800" dirty="0" smtClean="0">
                <a:solidFill>
                  <a:srgbClr val="FF0000"/>
                </a:solidFill>
              </a:rPr>
              <a:t>factors </a:t>
            </a:r>
            <a:br>
              <a:rPr lang="en-US" sz="2800" dirty="0" smtClean="0">
                <a:solidFill>
                  <a:srgbClr val="FF0000"/>
                </a:solidFill>
              </a:rPr>
            </a:br>
            <a:r>
              <a:rPr lang="en-US" sz="2800" dirty="0" err="1" smtClean="0">
                <a:solidFill>
                  <a:srgbClr val="FF0000"/>
                </a:solidFill>
              </a:rPr>
              <a:t>e.g</a:t>
            </a:r>
            <a:r>
              <a:rPr lang="en-US" sz="2800" dirty="0" smtClean="0">
                <a:solidFill>
                  <a:srgbClr val="FF0000"/>
                </a:solidFill>
              </a:rPr>
              <a:t> T size ? </a:t>
            </a:r>
            <a:r>
              <a:rPr lang="en-US" sz="2800" dirty="0">
                <a:solidFill>
                  <a:srgbClr val="FF0000"/>
                </a:solidFill>
              </a:rPr>
              <a:t/>
            </a:r>
            <a:br>
              <a:rPr lang="en-US" sz="2800" dirty="0">
                <a:solidFill>
                  <a:srgbClr val="FF0000"/>
                </a:solidFill>
              </a:rPr>
            </a:br>
            <a:endParaRPr lang="en-US" sz="2800" dirty="0">
              <a:solidFill>
                <a:srgbClr val="FF0000"/>
              </a:solidFill>
            </a:endParaRPr>
          </a:p>
          <a:p>
            <a:pPr eaLnBrk="1" fontAlgn="auto" hangingPunct="1">
              <a:lnSpc>
                <a:spcPct val="90000"/>
              </a:lnSpc>
              <a:spcAft>
                <a:spcPts val="0"/>
              </a:spcAft>
              <a:buClr>
                <a:schemeClr val="bg1"/>
              </a:buClr>
              <a:buFont typeface="Wingdings" pitchFamily="2" charset="2"/>
              <a:buChar char="§"/>
              <a:defRPr/>
            </a:pPr>
            <a:r>
              <a:rPr lang="en-US" sz="2800" dirty="0">
                <a:solidFill>
                  <a:srgbClr val="CCFF99"/>
                </a:solidFill>
              </a:rPr>
              <a:t>I</a:t>
            </a:r>
            <a:r>
              <a:rPr lang="en-US" sz="2800" dirty="0" smtClean="0">
                <a:solidFill>
                  <a:srgbClr val="CCFF99"/>
                </a:solidFill>
              </a:rPr>
              <a:t>t’s </a:t>
            </a:r>
            <a:r>
              <a:rPr lang="en-US" sz="2800" dirty="0">
                <a:solidFill>
                  <a:srgbClr val="CCFF99"/>
                </a:solidFill>
              </a:rPr>
              <a:t>role in large clinical trials is not clear  as all included </a:t>
            </a:r>
            <a:r>
              <a:rPr lang="en-US" sz="2800" dirty="0" smtClean="0">
                <a:solidFill>
                  <a:srgbClr val="CCFF99"/>
                </a:solidFill>
              </a:rPr>
              <a:t>LN-</a:t>
            </a:r>
            <a:r>
              <a:rPr lang="en-US" sz="2800" dirty="0" err="1" smtClean="0">
                <a:solidFill>
                  <a:srgbClr val="CCFF99"/>
                </a:solidFill>
              </a:rPr>
              <a:t>ve</a:t>
            </a:r>
            <a:r>
              <a:rPr lang="en-US" sz="2800" dirty="0" smtClean="0">
                <a:solidFill>
                  <a:srgbClr val="CCFF99"/>
                </a:solidFill>
              </a:rPr>
              <a:t> </a:t>
            </a:r>
            <a:r>
              <a:rPr lang="en-US" sz="2800" dirty="0">
                <a:solidFill>
                  <a:srgbClr val="CCFF99"/>
                </a:solidFill>
              </a:rPr>
              <a:t>cases (Intermediate and high risk).</a:t>
            </a:r>
            <a:br>
              <a:rPr lang="en-US" sz="2800" dirty="0">
                <a:solidFill>
                  <a:srgbClr val="CCFF99"/>
                </a:solidFill>
              </a:rPr>
            </a:br>
            <a:endParaRPr lang="en-US" sz="2800" dirty="0">
              <a:solidFill>
                <a:srgbClr val="CCFF99"/>
              </a:solidFill>
            </a:endParaRPr>
          </a:p>
          <a:p>
            <a:pPr eaLnBrk="1" fontAlgn="auto" hangingPunct="1">
              <a:lnSpc>
                <a:spcPct val="90000"/>
              </a:lnSpc>
              <a:spcAft>
                <a:spcPts val="0"/>
              </a:spcAft>
              <a:buClr>
                <a:schemeClr val="bg1"/>
              </a:buClr>
              <a:buFont typeface="Wingdings" pitchFamily="2" charset="2"/>
              <a:buChar char="§"/>
              <a:defRPr/>
            </a:pPr>
            <a:r>
              <a:rPr lang="en-US" sz="2800" dirty="0">
                <a:solidFill>
                  <a:srgbClr val="FFFF00"/>
                </a:solidFill>
              </a:rPr>
              <a:t>Chemotherapy result in amenorrhea which may attribute to its real function in </a:t>
            </a:r>
            <a:r>
              <a:rPr lang="en-US" sz="2800" dirty="0" err="1">
                <a:solidFill>
                  <a:srgbClr val="FFFF00"/>
                </a:solidFill>
              </a:rPr>
              <a:t>ER+ve</a:t>
            </a:r>
            <a:r>
              <a:rPr lang="en-US" sz="2800" dirty="0">
                <a:solidFill>
                  <a:srgbClr val="FFFF00"/>
                </a:solidFill>
              </a:rPr>
              <a:t> pat.!!! </a:t>
            </a:r>
          </a:p>
          <a:p>
            <a:pPr eaLnBrk="1" fontAlgn="auto" hangingPunct="1">
              <a:lnSpc>
                <a:spcPct val="90000"/>
              </a:lnSpc>
              <a:spcAft>
                <a:spcPts val="0"/>
              </a:spcAft>
              <a:buClr>
                <a:schemeClr val="bg1"/>
              </a:buClr>
              <a:buFont typeface="Wingdings" pitchFamily="2" charset="2"/>
              <a:buChar char="§"/>
              <a:defRPr/>
            </a:pPr>
            <a:endParaRPr lang="en-US" sz="2800" dirty="0"/>
          </a:p>
        </p:txBody>
      </p:sp>
    </p:spTree>
    <p:extLst>
      <p:ext uri="{BB962C8B-B14F-4D97-AF65-F5344CB8AC3E}">
        <p14:creationId xmlns:p14="http://schemas.microsoft.com/office/powerpoint/2010/main" val="15408098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792162"/>
          </a:xfrm>
          <a:solidFill>
            <a:schemeClr val="bg1"/>
          </a:solidFill>
        </p:spPr>
        <p:txBody>
          <a:bodyPr/>
          <a:lstStyle/>
          <a:p>
            <a:pPr algn="ctr"/>
            <a:r>
              <a:rPr lang="en-US" altLang="en-US" sz="2800" dirty="0" smtClean="0"/>
              <a:t>Breast Cancer Genomic Signature Platforms </a:t>
            </a:r>
          </a:p>
        </p:txBody>
      </p:sp>
      <p:grpSp>
        <p:nvGrpSpPr>
          <p:cNvPr id="17411" name="Group 37"/>
          <p:cNvGrpSpPr>
            <a:grpSpLocks/>
          </p:cNvGrpSpPr>
          <p:nvPr/>
        </p:nvGrpSpPr>
        <p:grpSpPr bwMode="auto">
          <a:xfrm>
            <a:off x="576263" y="1581150"/>
            <a:ext cx="8110537" cy="4900613"/>
            <a:chOff x="555347" y="1581321"/>
            <a:chExt cx="7698666" cy="4900406"/>
          </a:xfrm>
        </p:grpSpPr>
        <p:sp>
          <p:nvSpPr>
            <p:cNvPr id="5" name="Freeform 4"/>
            <p:cNvSpPr/>
            <p:nvPr/>
          </p:nvSpPr>
          <p:spPr>
            <a:xfrm>
              <a:off x="860096" y="2286193"/>
              <a:ext cx="2031399" cy="646331"/>
            </a:xfrm>
            <a:custGeom>
              <a:avLst/>
              <a:gdLst>
                <a:gd name="connsiteX0" fmla="*/ 0 w 2031399"/>
                <a:gd name="connsiteY0" fmla="*/ 98135 h 981354"/>
                <a:gd name="connsiteX1" fmla="*/ 98135 w 2031399"/>
                <a:gd name="connsiteY1" fmla="*/ 0 h 981354"/>
                <a:gd name="connsiteX2" fmla="*/ 1933264 w 2031399"/>
                <a:gd name="connsiteY2" fmla="*/ 0 h 981354"/>
                <a:gd name="connsiteX3" fmla="*/ 2031399 w 2031399"/>
                <a:gd name="connsiteY3" fmla="*/ 98135 h 981354"/>
                <a:gd name="connsiteX4" fmla="*/ 2031399 w 2031399"/>
                <a:gd name="connsiteY4" fmla="*/ 883219 h 981354"/>
                <a:gd name="connsiteX5" fmla="*/ 1933264 w 2031399"/>
                <a:gd name="connsiteY5" fmla="*/ 981354 h 981354"/>
                <a:gd name="connsiteX6" fmla="*/ 98135 w 2031399"/>
                <a:gd name="connsiteY6" fmla="*/ 981354 h 981354"/>
                <a:gd name="connsiteX7" fmla="*/ 0 w 2031399"/>
                <a:gd name="connsiteY7" fmla="*/ 883219 h 981354"/>
                <a:gd name="connsiteX8" fmla="*/ 0 w 2031399"/>
                <a:gd name="connsiteY8" fmla="*/ 98135 h 9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1399" h="981354">
                  <a:moveTo>
                    <a:pt x="0" y="98135"/>
                  </a:moveTo>
                  <a:cubicBezTo>
                    <a:pt x="0" y="43937"/>
                    <a:pt x="43937" y="0"/>
                    <a:pt x="98135" y="0"/>
                  </a:cubicBezTo>
                  <a:lnTo>
                    <a:pt x="1933264" y="0"/>
                  </a:lnTo>
                  <a:cubicBezTo>
                    <a:pt x="1987462" y="0"/>
                    <a:pt x="2031399" y="43937"/>
                    <a:pt x="2031399" y="98135"/>
                  </a:cubicBezTo>
                  <a:lnTo>
                    <a:pt x="2031399" y="883219"/>
                  </a:lnTo>
                  <a:cubicBezTo>
                    <a:pt x="2031399" y="937417"/>
                    <a:pt x="1987462" y="981354"/>
                    <a:pt x="1933264" y="981354"/>
                  </a:cubicBezTo>
                  <a:lnTo>
                    <a:pt x="98135" y="981354"/>
                  </a:lnTo>
                  <a:cubicBezTo>
                    <a:pt x="43937" y="981354"/>
                    <a:pt x="0" y="937417"/>
                    <a:pt x="0" y="883219"/>
                  </a:cubicBezTo>
                  <a:lnTo>
                    <a:pt x="0" y="98135"/>
                  </a:lnTo>
                  <a:close/>
                </a:path>
              </a:pathLst>
            </a:custGeom>
            <a:solidFill>
              <a:srgbClr val="FFC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txBody>
            <a:bodyPr anchor="ctr">
              <a:spAutoFit/>
            </a:bodyPr>
            <a:lstStyle/>
            <a:p>
              <a:pPr algn="ctr">
                <a:defRPr/>
              </a:pPr>
              <a:r>
                <a:rPr lang="en-US" b="1" dirty="0">
                  <a:solidFill>
                    <a:srgbClr val="002060"/>
                  </a:solidFill>
                  <a:latin typeface="Calibri" pitchFamily="34" charset="0"/>
                  <a:ea typeface="ＭＳ Ｐゴシック" pitchFamily="-112" charset="-128"/>
                </a:rPr>
                <a:t>RT-PCR gene expression</a:t>
              </a:r>
            </a:p>
          </p:txBody>
        </p:sp>
        <p:sp>
          <p:nvSpPr>
            <p:cNvPr id="6" name="Freeform 5"/>
            <p:cNvSpPr/>
            <p:nvPr/>
          </p:nvSpPr>
          <p:spPr>
            <a:xfrm>
              <a:off x="1017515" y="3341036"/>
              <a:ext cx="91440" cy="724774"/>
            </a:xfrm>
            <a:custGeom>
              <a:avLst/>
              <a:gdLst/>
              <a:ahLst/>
              <a:cxnLst/>
              <a:rect l="0" t="0" r="0" b="0"/>
              <a:pathLst>
                <a:path>
                  <a:moveTo>
                    <a:pt x="45720" y="0"/>
                  </a:moveTo>
                  <a:lnTo>
                    <a:pt x="45720" y="724774"/>
                  </a:lnTo>
                  <a:lnTo>
                    <a:pt x="52125" y="724774"/>
                  </a:lnTo>
                </a:path>
              </a:pathLst>
            </a:custGeom>
            <a:noFill/>
            <a:ln>
              <a:noFill/>
            </a:ln>
            <a:effectLst>
              <a:outerShdw blurRad="107950" dist="12700" dir="5400000" algn="ctr">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3" name="Rectangle 12"/>
            <p:cNvSpPr/>
            <p:nvPr/>
          </p:nvSpPr>
          <p:spPr>
            <a:xfrm>
              <a:off x="859737" y="3444967"/>
              <a:ext cx="2031279" cy="64608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b="1" dirty="0">
                  <a:solidFill>
                    <a:srgbClr val="FFFFFF"/>
                  </a:solidFill>
                  <a:cs typeface="Arial" pitchFamily="34" charset="0"/>
                </a:rPr>
                <a:t>Quantitative</a:t>
              </a:r>
            </a:p>
            <a:p>
              <a:pPr algn="ctr" fontAlgn="auto">
                <a:spcBef>
                  <a:spcPts val="0"/>
                </a:spcBef>
                <a:spcAft>
                  <a:spcPts val="0"/>
                </a:spcAft>
                <a:defRPr/>
              </a:pPr>
              <a:r>
                <a:rPr lang="en-US" b="1" dirty="0">
                  <a:solidFill>
                    <a:srgbClr val="FFFFFF"/>
                  </a:solidFill>
                  <a:cs typeface="Arial" pitchFamily="34" charset="0"/>
                </a:rPr>
                <a:t>(continuous)</a:t>
              </a:r>
            </a:p>
          </p:txBody>
        </p:sp>
        <p:sp>
          <p:nvSpPr>
            <p:cNvPr id="14" name="Freeform 13"/>
            <p:cNvSpPr/>
            <p:nvPr/>
          </p:nvSpPr>
          <p:spPr>
            <a:xfrm>
              <a:off x="1017515" y="3341036"/>
              <a:ext cx="91440" cy="1932733"/>
            </a:xfrm>
            <a:custGeom>
              <a:avLst/>
              <a:gdLst/>
              <a:ahLst/>
              <a:cxnLst/>
              <a:rect l="0" t="0" r="0" b="0"/>
              <a:pathLst>
                <a:path>
                  <a:moveTo>
                    <a:pt x="45720" y="0"/>
                  </a:moveTo>
                  <a:lnTo>
                    <a:pt x="45720" y="1932733"/>
                  </a:lnTo>
                  <a:lnTo>
                    <a:pt x="52125" y="1932733"/>
                  </a:lnTo>
                </a:path>
              </a:pathLst>
            </a:custGeom>
            <a:noFill/>
            <a:ln>
              <a:noFill/>
            </a:ln>
            <a:effectLst>
              <a:outerShdw blurRad="107950" dist="12700" dir="5400000" algn="ctr">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Rectangle 14"/>
            <p:cNvSpPr/>
            <p:nvPr/>
          </p:nvSpPr>
          <p:spPr>
            <a:xfrm>
              <a:off x="859737" y="4187886"/>
              <a:ext cx="2031279" cy="120009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b="1" dirty="0">
                  <a:solidFill>
                    <a:srgbClr val="FFFFFF"/>
                  </a:solidFill>
                  <a:cs typeface="Arial" pitchFamily="34" charset="0"/>
                </a:rPr>
                <a:t>Gene expression levels of relatively small number</a:t>
              </a:r>
              <a:br>
                <a:rPr lang="en-US" b="1" dirty="0">
                  <a:solidFill>
                    <a:srgbClr val="FFFFFF"/>
                  </a:solidFill>
                  <a:cs typeface="Arial" pitchFamily="34" charset="0"/>
                </a:rPr>
              </a:br>
              <a:r>
                <a:rPr lang="en-US" b="1" dirty="0">
                  <a:solidFill>
                    <a:srgbClr val="FFFFFF"/>
                  </a:solidFill>
                  <a:cs typeface="Arial" pitchFamily="34" charset="0"/>
                </a:rPr>
                <a:t>of genes</a:t>
              </a:r>
            </a:p>
          </p:txBody>
        </p:sp>
        <p:sp>
          <p:nvSpPr>
            <p:cNvPr id="16" name="Freeform 15"/>
            <p:cNvSpPr/>
            <p:nvPr/>
          </p:nvSpPr>
          <p:spPr>
            <a:xfrm>
              <a:off x="1017515" y="3341036"/>
              <a:ext cx="91440" cy="3140691"/>
            </a:xfrm>
            <a:custGeom>
              <a:avLst/>
              <a:gdLst/>
              <a:ahLst/>
              <a:cxnLst/>
              <a:rect l="0" t="0" r="0" b="0"/>
              <a:pathLst>
                <a:path>
                  <a:moveTo>
                    <a:pt x="45720" y="0"/>
                  </a:moveTo>
                  <a:lnTo>
                    <a:pt x="45720" y="3140691"/>
                  </a:lnTo>
                  <a:lnTo>
                    <a:pt x="52125" y="3140691"/>
                  </a:lnTo>
                </a:path>
              </a:pathLst>
            </a:custGeom>
            <a:noFill/>
            <a:ln>
              <a:noFill/>
            </a:ln>
            <a:effectLst>
              <a:outerShdw blurRad="107950" dist="12700" dir="5400000" algn="ctr">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7" name="Rectangle 16"/>
            <p:cNvSpPr/>
            <p:nvPr/>
          </p:nvSpPr>
          <p:spPr>
            <a:xfrm>
              <a:off x="860096" y="5508651"/>
              <a:ext cx="2031399" cy="369332"/>
            </a:xfrm>
            <a:prstGeom prst="rect">
              <a:avLst/>
            </a:prstGeom>
            <a:solidFill>
              <a:schemeClr val="bg1"/>
            </a:solidFill>
            <a:ln w="9525">
              <a:solidFill>
                <a:schemeClr val="tx1"/>
              </a:solidFill>
              <a:miter lim="800000"/>
              <a:headEnd/>
              <a:tailEnd/>
            </a:ln>
            <a:effectLst/>
            <a:scene3d>
              <a:camera prst="orthographicFront">
                <a:rot lat="0" lon="0" rev="0"/>
              </a:camera>
              <a:lightRig rig="balanced" dir="t">
                <a:rot lat="0" lon="0" rev="8700000"/>
              </a:lightRig>
            </a:scene3d>
            <a:sp3d prstMaterial="clear">
              <a:bevelT h="63500"/>
            </a:sp3d>
          </p:spPr>
          <p:txBody>
            <a:bodyPr>
              <a:spAutoFit/>
            </a:bodyPr>
            <a:lstStyle/>
            <a:p>
              <a:pPr algn="ctr" fontAlgn="auto">
                <a:spcBef>
                  <a:spcPts val="0"/>
                </a:spcBef>
                <a:spcAft>
                  <a:spcPts val="0"/>
                </a:spcAft>
                <a:defRPr/>
              </a:pPr>
              <a:r>
                <a:rPr lang="en-US" b="1" dirty="0">
                  <a:solidFill>
                    <a:srgbClr val="FFFFFF"/>
                  </a:solidFill>
                  <a:latin typeface="Calibri" pitchFamily="34" charset="0"/>
                </a:rPr>
                <a:t>High precision</a:t>
              </a:r>
            </a:p>
          </p:txBody>
        </p:sp>
        <p:sp>
          <p:nvSpPr>
            <p:cNvPr id="18" name="Freeform 17"/>
            <p:cNvSpPr/>
            <p:nvPr/>
          </p:nvSpPr>
          <p:spPr>
            <a:xfrm>
              <a:off x="3542786" y="2306827"/>
              <a:ext cx="2029968" cy="646331"/>
            </a:xfrm>
            <a:custGeom>
              <a:avLst/>
              <a:gdLst>
                <a:gd name="connsiteX0" fmla="*/ 0 w 1932733"/>
                <a:gd name="connsiteY0" fmla="*/ 96637 h 966366"/>
                <a:gd name="connsiteX1" fmla="*/ 96637 w 1932733"/>
                <a:gd name="connsiteY1" fmla="*/ 0 h 966366"/>
                <a:gd name="connsiteX2" fmla="*/ 1836096 w 1932733"/>
                <a:gd name="connsiteY2" fmla="*/ 0 h 966366"/>
                <a:gd name="connsiteX3" fmla="*/ 1932733 w 1932733"/>
                <a:gd name="connsiteY3" fmla="*/ 96637 h 966366"/>
                <a:gd name="connsiteX4" fmla="*/ 1932733 w 1932733"/>
                <a:gd name="connsiteY4" fmla="*/ 869729 h 966366"/>
                <a:gd name="connsiteX5" fmla="*/ 1836096 w 1932733"/>
                <a:gd name="connsiteY5" fmla="*/ 966366 h 966366"/>
                <a:gd name="connsiteX6" fmla="*/ 96637 w 1932733"/>
                <a:gd name="connsiteY6" fmla="*/ 966366 h 966366"/>
                <a:gd name="connsiteX7" fmla="*/ 0 w 1932733"/>
                <a:gd name="connsiteY7" fmla="*/ 869729 h 966366"/>
                <a:gd name="connsiteX8" fmla="*/ 0 w 1932733"/>
                <a:gd name="connsiteY8" fmla="*/ 96637 h 9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733" h="966366">
                  <a:moveTo>
                    <a:pt x="0" y="96637"/>
                  </a:moveTo>
                  <a:cubicBezTo>
                    <a:pt x="0" y="43266"/>
                    <a:pt x="43266" y="0"/>
                    <a:pt x="96637" y="0"/>
                  </a:cubicBezTo>
                  <a:lnTo>
                    <a:pt x="1836096" y="0"/>
                  </a:lnTo>
                  <a:cubicBezTo>
                    <a:pt x="1889467" y="0"/>
                    <a:pt x="1932733" y="43266"/>
                    <a:pt x="1932733" y="96637"/>
                  </a:cubicBezTo>
                  <a:lnTo>
                    <a:pt x="1932733" y="869729"/>
                  </a:lnTo>
                  <a:cubicBezTo>
                    <a:pt x="1932733" y="923100"/>
                    <a:pt x="1889467" y="966366"/>
                    <a:pt x="1836096" y="966366"/>
                  </a:cubicBezTo>
                  <a:lnTo>
                    <a:pt x="96637" y="966366"/>
                  </a:lnTo>
                  <a:cubicBezTo>
                    <a:pt x="43266" y="966366"/>
                    <a:pt x="0" y="923100"/>
                    <a:pt x="0" y="869729"/>
                  </a:cubicBezTo>
                  <a:lnTo>
                    <a:pt x="0" y="96637"/>
                  </a:lnTo>
                  <a:close/>
                </a:path>
              </a:pathLst>
            </a:custGeom>
            <a:solidFill>
              <a:srgbClr val="FFC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txBody>
            <a:bodyPr anchor="ctr">
              <a:spAutoFit/>
            </a:bodyPr>
            <a:lstStyle/>
            <a:p>
              <a:pPr algn="ctr">
                <a:defRPr/>
              </a:pPr>
              <a:r>
                <a:rPr lang="en-US" b="1" dirty="0">
                  <a:solidFill>
                    <a:srgbClr val="002060"/>
                  </a:solidFill>
                  <a:latin typeface="Calibri" pitchFamily="34" charset="0"/>
                  <a:ea typeface="ＭＳ Ｐゴシック" pitchFamily="-112" charset="-128"/>
                </a:rPr>
                <a:t>RNA gene microarray</a:t>
              </a:r>
            </a:p>
          </p:txBody>
        </p:sp>
        <p:sp>
          <p:nvSpPr>
            <p:cNvPr id="19" name="Freeform 18"/>
            <p:cNvSpPr/>
            <p:nvPr/>
          </p:nvSpPr>
          <p:spPr>
            <a:xfrm>
              <a:off x="3676806" y="3326048"/>
              <a:ext cx="91440" cy="724774"/>
            </a:xfrm>
            <a:custGeom>
              <a:avLst/>
              <a:gdLst/>
              <a:ahLst/>
              <a:cxnLst/>
              <a:rect l="0" t="0" r="0" b="0"/>
              <a:pathLst>
                <a:path>
                  <a:moveTo>
                    <a:pt x="45720" y="0"/>
                  </a:moveTo>
                  <a:lnTo>
                    <a:pt x="45720" y="724774"/>
                  </a:lnTo>
                  <a:lnTo>
                    <a:pt x="67660" y="724774"/>
                  </a:lnTo>
                </a:path>
              </a:pathLst>
            </a:custGeom>
            <a:noFill/>
            <a:ln>
              <a:noFill/>
            </a:ln>
            <a:scene3d>
              <a:camera prst="orthographicFront">
                <a:rot lat="0" lon="0" rev="0"/>
              </a:camera>
              <a:lightRig rig="balanced" dir="t">
                <a:rot lat="0" lon="0" rev="8700000"/>
              </a:lightRig>
            </a:scene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3543496" y="3444967"/>
              <a:ext cx="2029772" cy="64608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b="1" dirty="0">
                  <a:solidFill>
                    <a:srgbClr val="FFFFFF"/>
                  </a:solidFill>
                  <a:cs typeface="Arial" pitchFamily="34" charset="0"/>
                </a:rPr>
                <a:t>Qualitative</a:t>
              </a:r>
            </a:p>
            <a:p>
              <a:pPr algn="ctr" fontAlgn="auto">
                <a:spcBef>
                  <a:spcPts val="0"/>
                </a:spcBef>
                <a:spcAft>
                  <a:spcPts val="0"/>
                </a:spcAft>
                <a:defRPr/>
              </a:pPr>
              <a:r>
                <a:rPr lang="en-US" b="1" dirty="0">
                  <a:solidFill>
                    <a:srgbClr val="FFFFFF"/>
                  </a:solidFill>
                  <a:cs typeface="Arial" pitchFamily="34" charset="0"/>
                </a:rPr>
                <a:t>(binary)</a:t>
              </a:r>
            </a:p>
          </p:txBody>
        </p:sp>
        <p:sp>
          <p:nvSpPr>
            <p:cNvPr id="34" name="Freeform 33"/>
            <p:cNvSpPr/>
            <p:nvPr/>
          </p:nvSpPr>
          <p:spPr>
            <a:xfrm>
              <a:off x="3676806" y="3326048"/>
              <a:ext cx="91440" cy="1932733"/>
            </a:xfrm>
            <a:custGeom>
              <a:avLst/>
              <a:gdLst/>
              <a:ahLst/>
              <a:cxnLst/>
              <a:rect l="0" t="0" r="0" b="0"/>
              <a:pathLst>
                <a:path>
                  <a:moveTo>
                    <a:pt x="45720" y="0"/>
                  </a:moveTo>
                  <a:lnTo>
                    <a:pt x="45720" y="1932733"/>
                  </a:lnTo>
                  <a:lnTo>
                    <a:pt x="67660" y="1932733"/>
                  </a:lnTo>
                </a:path>
              </a:pathLst>
            </a:custGeom>
            <a:noFill/>
            <a:ln>
              <a:noFill/>
            </a:ln>
            <a:scene3d>
              <a:camera prst="orthographicFront">
                <a:rot lat="0" lon="0" rev="0"/>
              </a:camera>
              <a:lightRig rig="balanced" dir="t">
                <a:rot lat="0" lon="0" rev="8700000"/>
              </a:lightRig>
            </a:scene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Rectangle 34"/>
            <p:cNvSpPr/>
            <p:nvPr/>
          </p:nvSpPr>
          <p:spPr>
            <a:xfrm>
              <a:off x="3542786" y="4188157"/>
              <a:ext cx="2029968"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b="1" dirty="0">
                  <a:solidFill>
                    <a:srgbClr val="FFFFFF"/>
                  </a:solidFill>
                  <a:cs typeface="Arial" pitchFamily="34" charset="0"/>
                </a:rPr>
                <a:t>Gene expression of large number of genes</a:t>
              </a:r>
            </a:p>
          </p:txBody>
        </p:sp>
        <p:sp>
          <p:nvSpPr>
            <p:cNvPr id="36" name="Freeform 35"/>
            <p:cNvSpPr/>
            <p:nvPr/>
          </p:nvSpPr>
          <p:spPr>
            <a:xfrm>
              <a:off x="3676806" y="3326048"/>
              <a:ext cx="91440" cy="3140691"/>
            </a:xfrm>
            <a:custGeom>
              <a:avLst/>
              <a:gdLst/>
              <a:ahLst/>
              <a:cxnLst/>
              <a:rect l="0" t="0" r="0" b="0"/>
              <a:pathLst>
                <a:path>
                  <a:moveTo>
                    <a:pt x="45720" y="0"/>
                  </a:moveTo>
                  <a:lnTo>
                    <a:pt x="45720" y="3140691"/>
                  </a:lnTo>
                  <a:lnTo>
                    <a:pt x="67660" y="3140691"/>
                  </a:lnTo>
                </a:path>
              </a:pathLst>
            </a:custGeom>
            <a:noFill/>
            <a:ln>
              <a:noFill/>
            </a:ln>
            <a:scene3d>
              <a:camera prst="orthographicFront">
                <a:rot lat="0" lon="0" rev="0"/>
              </a:camera>
              <a:lightRig rig="balanced" dir="t">
                <a:rot lat="0" lon="0" rev="8700000"/>
              </a:lightRig>
            </a:scene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3560145" y="5508651"/>
              <a:ext cx="2029968" cy="369332"/>
            </a:xfrm>
            <a:prstGeom prst="rect">
              <a:avLst/>
            </a:prstGeom>
            <a:solidFill>
              <a:schemeClr val="bg1"/>
            </a:solidFill>
            <a:ln w="9525">
              <a:solidFill>
                <a:schemeClr val="tx1"/>
              </a:solidFill>
              <a:miter lim="800000"/>
              <a:headEnd/>
              <a:tailEnd/>
            </a:ln>
            <a:effectLst/>
            <a:scene3d>
              <a:camera prst="orthographicFront">
                <a:rot lat="0" lon="0" rev="0"/>
              </a:camera>
              <a:lightRig rig="balanced" dir="t">
                <a:rot lat="0" lon="0" rev="8700000"/>
              </a:lightRig>
            </a:scene3d>
            <a:sp3d prstMaterial="clear">
              <a:bevelT h="63500"/>
            </a:sp3d>
          </p:spPr>
          <p:txBody>
            <a:bodyPr>
              <a:spAutoFit/>
            </a:bodyPr>
            <a:lstStyle/>
            <a:p>
              <a:pPr algn="ctr" fontAlgn="auto">
                <a:spcBef>
                  <a:spcPts val="0"/>
                </a:spcBef>
                <a:spcAft>
                  <a:spcPts val="0"/>
                </a:spcAft>
                <a:defRPr/>
              </a:pPr>
              <a:r>
                <a:rPr lang="en-US" b="1" dirty="0">
                  <a:solidFill>
                    <a:srgbClr val="FFFFFF"/>
                  </a:solidFill>
                  <a:latin typeface="Calibri" pitchFamily="34" charset="0"/>
                </a:rPr>
                <a:t>Modest precision</a:t>
              </a:r>
            </a:p>
          </p:txBody>
        </p:sp>
        <p:sp>
          <p:nvSpPr>
            <p:cNvPr id="127017" name="TextBox 7"/>
            <p:cNvSpPr txBox="1">
              <a:spLocks noChangeArrowheads="1"/>
            </p:cNvSpPr>
            <p:nvPr/>
          </p:nvSpPr>
          <p:spPr bwMode="auto">
            <a:xfrm>
              <a:off x="3529935" y="1616245"/>
              <a:ext cx="2059909" cy="4000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altLang="en-US" sz="2000" b="1" smtClean="0">
                  <a:solidFill>
                    <a:srgbClr val="FFFF00"/>
                  </a:solidFill>
                  <a:latin typeface="Calibri" pitchFamily="34" charset="0"/>
                </a:rPr>
                <a:t>MammaPrint</a:t>
              </a:r>
              <a:r>
                <a:rPr lang="en-US" altLang="en-US" sz="2000" b="1" baseline="30000" smtClean="0">
                  <a:solidFill>
                    <a:srgbClr val="FFFF00"/>
                  </a:solidFill>
                  <a:latin typeface="Calibri" pitchFamily="34" charset="0"/>
                </a:rPr>
                <a:t>®</a:t>
              </a:r>
            </a:p>
          </p:txBody>
        </p:sp>
        <p:sp>
          <p:nvSpPr>
            <p:cNvPr id="127018" name="TextBox 8"/>
            <p:cNvSpPr txBox="1">
              <a:spLocks noChangeArrowheads="1"/>
            </p:cNvSpPr>
            <p:nvPr/>
          </p:nvSpPr>
          <p:spPr bwMode="auto">
            <a:xfrm>
              <a:off x="555347" y="1581321"/>
              <a:ext cx="2201556" cy="4000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altLang="en-US" sz="2000" b="1" dirty="0" err="1" smtClean="0">
                  <a:solidFill>
                    <a:srgbClr val="FFFF00"/>
                  </a:solidFill>
                  <a:latin typeface="Calibri" pitchFamily="34" charset="0"/>
                </a:rPr>
                <a:t>Onco</a:t>
              </a:r>
              <a:r>
                <a:rPr lang="en-US" altLang="en-US" sz="2000" b="1" i="1" dirty="0" err="1" smtClean="0">
                  <a:solidFill>
                    <a:srgbClr val="FFFF00"/>
                  </a:solidFill>
                  <a:latin typeface="Calibri" pitchFamily="34" charset="0"/>
                </a:rPr>
                <a:t>type</a:t>
              </a:r>
              <a:r>
                <a:rPr lang="en-US" altLang="en-US" sz="2000" b="1" dirty="0" smtClean="0">
                  <a:solidFill>
                    <a:srgbClr val="FFFF00"/>
                  </a:solidFill>
                  <a:latin typeface="Calibri" pitchFamily="34" charset="0"/>
                </a:rPr>
                <a:t> DX</a:t>
              </a:r>
              <a:r>
                <a:rPr lang="en-US" altLang="en-US" sz="2000" b="1" baseline="30000" dirty="0" smtClean="0">
                  <a:solidFill>
                    <a:srgbClr val="FFFF00"/>
                  </a:solidFill>
                  <a:latin typeface="Calibri" pitchFamily="34" charset="0"/>
                </a:rPr>
                <a:t>®</a:t>
              </a:r>
              <a:endParaRPr lang="en-US" altLang="en-US" sz="2000" b="1" dirty="0" smtClean="0">
                <a:solidFill>
                  <a:srgbClr val="FFFF00"/>
                </a:solidFill>
                <a:latin typeface="Calibri" pitchFamily="34" charset="0"/>
              </a:endParaRPr>
            </a:p>
          </p:txBody>
        </p:sp>
        <p:sp>
          <p:nvSpPr>
            <p:cNvPr id="12" name="Rounded Rectangle 4"/>
            <p:cNvSpPr/>
            <p:nvPr/>
          </p:nvSpPr>
          <p:spPr>
            <a:xfrm>
              <a:off x="6224045" y="2102790"/>
              <a:ext cx="2029968" cy="1021556"/>
            </a:xfrm>
            <a:prstGeom prst="roundRect">
              <a:avLst/>
            </a:prstGeom>
            <a:solidFill>
              <a:srgbClr val="FFC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balanced" dir="t">
                <a:rot lat="0" lon="0" rev="8700000"/>
              </a:lightRig>
            </a:scene3d>
            <a:sp3d prstMaterial="matte">
              <a:bevelT w="127000" h="63500"/>
            </a:sp3d>
          </p:spPr>
          <p:txBody>
            <a:bodyPr anchor="ctr">
              <a:spAutoFit/>
            </a:bodyPr>
            <a:lstStyle/>
            <a:p>
              <a:pPr algn="ctr">
                <a:defRPr/>
              </a:pPr>
              <a:r>
                <a:rPr lang="en-US" b="1" dirty="0">
                  <a:solidFill>
                    <a:srgbClr val="002060"/>
                  </a:solidFill>
                  <a:latin typeface="Calibri" pitchFamily="34" charset="0"/>
                  <a:ea typeface="ＭＳ Ｐゴシック" pitchFamily="-112" charset="-128"/>
                </a:rPr>
                <a:t>Hybridization with gene specific labels</a:t>
              </a:r>
            </a:p>
          </p:txBody>
        </p:sp>
        <p:sp>
          <p:nvSpPr>
            <p:cNvPr id="24" name="Rounded Rectangle 4"/>
            <p:cNvSpPr/>
            <p:nvPr/>
          </p:nvSpPr>
          <p:spPr>
            <a:xfrm>
              <a:off x="6224045" y="5508651"/>
              <a:ext cx="2029968" cy="646331"/>
            </a:xfrm>
            <a:prstGeom prst="rect">
              <a:avLst/>
            </a:prstGeom>
            <a:solidFill>
              <a:schemeClr val="bg1"/>
            </a:solidFill>
            <a:ln w="9525">
              <a:solidFill>
                <a:schemeClr val="tx1"/>
              </a:solid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fontAlgn="auto">
                <a:spcBef>
                  <a:spcPts val="0"/>
                </a:spcBef>
                <a:spcAft>
                  <a:spcPts val="0"/>
                </a:spcAft>
                <a:defRPr/>
              </a:pPr>
              <a:r>
                <a:rPr lang="en-US" b="1" dirty="0">
                  <a:solidFill>
                    <a:srgbClr val="FFFFFF"/>
                  </a:solidFill>
                  <a:latin typeface="Calibri" pitchFamily="34" charset="0"/>
                </a:rPr>
                <a:t>Moderate to high precision</a:t>
              </a:r>
            </a:p>
          </p:txBody>
        </p:sp>
        <p:sp>
          <p:nvSpPr>
            <p:cNvPr id="127023" name="TextBox 24"/>
            <p:cNvSpPr txBox="1">
              <a:spLocks noChangeArrowheads="1"/>
            </p:cNvSpPr>
            <p:nvPr/>
          </p:nvSpPr>
          <p:spPr bwMode="auto">
            <a:xfrm>
              <a:off x="6224242" y="1616245"/>
              <a:ext cx="2029771" cy="4000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altLang="en-US" sz="2000" b="1" smtClean="0">
                  <a:solidFill>
                    <a:srgbClr val="FFFF00"/>
                  </a:solidFill>
                  <a:latin typeface="Calibri" pitchFamily="34" charset="0"/>
                </a:rPr>
                <a:t>Prosigna</a:t>
              </a:r>
              <a:r>
                <a:rPr lang="en-US" altLang="en-US" sz="2000" b="1" baseline="30000" smtClean="0">
                  <a:solidFill>
                    <a:srgbClr val="FFFF00"/>
                  </a:solidFill>
                  <a:latin typeface="Calibri" pitchFamily="34" charset="0"/>
                </a:rPr>
                <a:t>™</a:t>
              </a:r>
            </a:p>
          </p:txBody>
        </p:sp>
        <p:sp>
          <p:nvSpPr>
            <p:cNvPr id="29" name="Rounded Rectangle 4"/>
            <p:cNvSpPr/>
            <p:nvPr/>
          </p:nvSpPr>
          <p:spPr>
            <a:xfrm>
              <a:off x="6224045" y="4188157"/>
              <a:ext cx="2029968" cy="1200329"/>
            </a:xfrm>
            <a:prstGeom prst="rect">
              <a:avLst/>
            </a:prstGeom>
            <a:solidFill>
              <a:schemeClr val="bg1"/>
            </a:solidFill>
            <a:ln w="9525">
              <a:solidFill>
                <a:schemeClr val="tx1"/>
              </a:solid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fontAlgn="auto">
                <a:spcBef>
                  <a:spcPts val="0"/>
                </a:spcBef>
                <a:spcAft>
                  <a:spcPts val="0"/>
                </a:spcAft>
                <a:defRPr/>
              </a:pPr>
              <a:r>
                <a:rPr lang="en-US" b="1" dirty="0">
                  <a:solidFill>
                    <a:srgbClr val="FFFFFF"/>
                  </a:solidFill>
                  <a:latin typeface="Calibri" pitchFamily="34" charset="0"/>
                </a:rPr>
                <a:t>Gene expression levels of relatively large numbers</a:t>
              </a:r>
              <a:br>
                <a:rPr lang="en-US" b="1" dirty="0">
                  <a:solidFill>
                    <a:srgbClr val="FFFFFF"/>
                  </a:solidFill>
                  <a:latin typeface="Calibri" pitchFamily="34" charset="0"/>
                </a:rPr>
              </a:br>
              <a:r>
                <a:rPr lang="en-US" b="1" dirty="0">
                  <a:solidFill>
                    <a:srgbClr val="FFFFFF"/>
                  </a:solidFill>
                  <a:latin typeface="Calibri" pitchFamily="34" charset="0"/>
                </a:rPr>
                <a:t>of genes</a:t>
              </a:r>
            </a:p>
          </p:txBody>
        </p:sp>
        <p:sp>
          <p:nvSpPr>
            <p:cNvPr id="33" name="Rounded Rectangle 4"/>
            <p:cNvSpPr/>
            <p:nvPr/>
          </p:nvSpPr>
          <p:spPr>
            <a:xfrm>
              <a:off x="6224242" y="3444967"/>
              <a:ext cx="2029771" cy="64608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b="1" dirty="0">
                  <a:solidFill>
                    <a:srgbClr val="FFFFFF"/>
                  </a:solidFill>
                  <a:cs typeface="Arial" pitchFamily="34" charset="0"/>
                </a:rPr>
                <a:t>Quantitative</a:t>
              </a:r>
            </a:p>
            <a:p>
              <a:pPr algn="ctr" fontAlgn="auto">
                <a:spcBef>
                  <a:spcPts val="0"/>
                </a:spcBef>
                <a:spcAft>
                  <a:spcPts val="0"/>
                </a:spcAft>
                <a:defRPr/>
              </a:pPr>
              <a:r>
                <a:rPr lang="en-US" b="1" dirty="0">
                  <a:solidFill>
                    <a:srgbClr val="FFFFFF"/>
                  </a:solidFill>
                  <a:cs typeface="Arial" pitchFamily="34" charset="0"/>
                </a:rPr>
                <a:t>(Continuous)</a:t>
              </a:r>
            </a:p>
          </p:txBody>
        </p:sp>
      </p:grpSp>
    </p:spTree>
    <p:extLst>
      <p:ext uri="{BB962C8B-B14F-4D97-AF65-F5344CB8AC3E}">
        <p14:creationId xmlns:p14="http://schemas.microsoft.com/office/powerpoint/2010/main" val="7449757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bg1"/>
          </a:solidFill>
        </p:spPr>
        <p:txBody>
          <a:bodyPr/>
          <a:lstStyle/>
          <a:p>
            <a:pPr algn="ctr" eaLnBrk="1" hangingPunct="1">
              <a:defRPr/>
            </a:pPr>
            <a:r>
              <a:rPr lang="en-US" sz="3600" dirty="0" smtClean="0">
                <a:solidFill>
                  <a:schemeClr val="bg2">
                    <a:lumMod val="60000"/>
                    <a:lumOff val="40000"/>
                  </a:schemeClr>
                </a:solidFill>
              </a:rPr>
              <a:t>Tumor burden </a:t>
            </a:r>
            <a:r>
              <a:rPr lang="en-US" sz="3600" dirty="0" err="1" smtClean="0">
                <a:solidFill>
                  <a:schemeClr val="bg2">
                    <a:lumMod val="60000"/>
                    <a:lumOff val="40000"/>
                  </a:schemeClr>
                </a:solidFill>
              </a:rPr>
              <a:t>vs</a:t>
            </a:r>
            <a:r>
              <a:rPr lang="en-US" sz="3600" dirty="0" smtClean="0">
                <a:solidFill>
                  <a:schemeClr val="bg2">
                    <a:lumMod val="60000"/>
                    <a:lumOff val="40000"/>
                  </a:schemeClr>
                </a:solidFill>
              </a:rPr>
              <a:t> Biology</a:t>
            </a:r>
            <a:endParaRPr lang="ar-EG" sz="3600" dirty="0" smtClean="0">
              <a:solidFill>
                <a:schemeClr val="bg2">
                  <a:lumMod val="60000"/>
                  <a:lumOff val="40000"/>
                </a:schemeClr>
              </a:solidFill>
            </a:endParaRPr>
          </a:p>
        </p:txBody>
      </p:sp>
      <p:sp>
        <p:nvSpPr>
          <p:cNvPr id="25603" name="Content Placeholder 2"/>
          <p:cNvSpPr>
            <a:spLocks noGrp="1"/>
          </p:cNvSpPr>
          <p:nvPr>
            <p:ph idx="1"/>
          </p:nvPr>
        </p:nvSpPr>
        <p:spPr>
          <a:xfrm>
            <a:off x="0" y="1670049"/>
            <a:ext cx="9072563" cy="4796631"/>
          </a:xfrm>
          <a:solidFill>
            <a:schemeClr val="bg1"/>
          </a:solidFill>
        </p:spPr>
        <p:txBody>
          <a:bodyPr/>
          <a:lstStyle/>
          <a:p>
            <a:pPr eaLnBrk="1" hangingPunct="1">
              <a:buFontTx/>
              <a:buNone/>
            </a:pPr>
            <a:r>
              <a:rPr lang="en-US" sz="2800" dirty="0" smtClean="0"/>
              <a:t> Although tumor bulk per se is not included in the </a:t>
            </a:r>
            <a:r>
              <a:rPr lang="en-US" sz="2800" dirty="0" err="1" smtClean="0"/>
              <a:t>OncotypeDX</a:t>
            </a:r>
            <a:r>
              <a:rPr lang="en-US" sz="2800" dirty="0" smtClean="0"/>
              <a:t> RS (which was developed in patients with node-negative disease), Nevertheless, not all patients with node-positive disease have high RSs, and the SWOG 8814 study suggests that chemotherapy has little if anything to offer to those with low or intermediate RSs. </a:t>
            </a:r>
            <a:endParaRPr lang="ar-EG" sz="2800" dirty="0" smtClean="0"/>
          </a:p>
        </p:txBody>
      </p:sp>
      <p:sp>
        <p:nvSpPr>
          <p:cNvPr id="4" name="TextBox 3"/>
          <p:cNvSpPr txBox="1"/>
          <p:nvPr/>
        </p:nvSpPr>
        <p:spPr>
          <a:xfrm rot="20469570">
            <a:off x="706438" y="2778314"/>
            <a:ext cx="7766050" cy="1569660"/>
          </a:xfrm>
          <a:prstGeom prst="rect">
            <a:avLst/>
          </a:prstGeom>
          <a:solidFill>
            <a:schemeClr val="tx2">
              <a:lumMod val="90000"/>
              <a:lumOff val="10000"/>
            </a:schemeClr>
          </a:solidFill>
        </p:spPr>
        <p:txBody>
          <a:bodyPr rtlCol="1">
            <a:spAutoFit/>
          </a:bodyPr>
          <a:lstStyle/>
          <a:p>
            <a:pPr algn="l" rtl="0" eaLnBrk="0" hangingPunct="0">
              <a:defRPr/>
            </a:pPr>
            <a:r>
              <a:rPr lang="en-US" sz="3200" dirty="0">
                <a:solidFill>
                  <a:schemeClr val="accent1">
                    <a:lumMod val="60000"/>
                    <a:lumOff val="40000"/>
                  </a:schemeClr>
                </a:solidFill>
                <a:cs typeface="+mn-cs"/>
              </a:rPr>
              <a:t>Thus, by this </a:t>
            </a:r>
            <a:r>
              <a:rPr lang="en-US" sz="2800" dirty="0">
                <a:solidFill>
                  <a:schemeClr val="accent1">
                    <a:lumMod val="60000"/>
                    <a:lumOff val="40000"/>
                  </a:schemeClr>
                </a:solidFill>
                <a:cs typeface="+mn-cs"/>
              </a:rPr>
              <a:t>measure</a:t>
            </a:r>
            <a:r>
              <a:rPr lang="en-US" sz="3200" dirty="0">
                <a:solidFill>
                  <a:schemeClr val="accent1">
                    <a:lumMod val="60000"/>
                    <a:lumOff val="40000"/>
                  </a:schemeClr>
                </a:solidFill>
                <a:cs typeface="+mn-cs"/>
              </a:rPr>
              <a:t>, it is tumor biology, not tumor bulk, that defines chemotherapy utility.</a:t>
            </a:r>
            <a:endParaRPr lang="ar-EG" sz="3200" dirty="0">
              <a:solidFill>
                <a:schemeClr val="accent1">
                  <a:lumMod val="60000"/>
                  <a:lumOff val="40000"/>
                </a:schemeClr>
              </a:solidFill>
              <a:cs typeface="+mn-cs"/>
            </a:endParaRPr>
          </a:p>
        </p:txBody>
      </p:sp>
      <p:sp>
        <p:nvSpPr>
          <p:cNvPr id="6" name="TextBox 5"/>
          <p:cNvSpPr txBox="1"/>
          <p:nvPr/>
        </p:nvSpPr>
        <p:spPr>
          <a:xfrm>
            <a:off x="2500313" y="6143625"/>
            <a:ext cx="6572250" cy="646113"/>
          </a:xfrm>
          <a:prstGeom prst="rect">
            <a:avLst/>
          </a:prstGeom>
          <a:solidFill>
            <a:schemeClr val="tx2">
              <a:lumMod val="75000"/>
              <a:lumOff val="25000"/>
            </a:schemeClr>
          </a:solidFill>
        </p:spPr>
        <p:txBody>
          <a:bodyPr rtlCol="1">
            <a:spAutoFit/>
          </a:bodyPr>
          <a:lstStyle/>
          <a:p>
            <a:pPr algn="l" rtl="0" eaLnBrk="0" hangingPunct="0">
              <a:defRPr/>
            </a:pPr>
            <a:r>
              <a:rPr lang="en-US" dirty="0">
                <a:solidFill>
                  <a:schemeClr val="accent1">
                    <a:lumMod val="60000"/>
                    <a:lumOff val="40000"/>
                  </a:schemeClr>
                </a:solidFill>
                <a:cs typeface="+mn-cs"/>
              </a:rPr>
              <a:t>A. </a:t>
            </a:r>
            <a:r>
              <a:rPr lang="en-US" dirty="0" err="1">
                <a:solidFill>
                  <a:schemeClr val="accent1">
                    <a:lumMod val="60000"/>
                    <a:lumOff val="40000"/>
                  </a:schemeClr>
                </a:solidFill>
                <a:cs typeface="+mn-cs"/>
              </a:rPr>
              <a:t>Goldhirsch</a:t>
            </a:r>
            <a:r>
              <a:rPr lang="en-US" dirty="0">
                <a:solidFill>
                  <a:schemeClr val="accent1">
                    <a:lumMod val="60000"/>
                    <a:lumOff val="40000"/>
                  </a:schemeClr>
                </a:solidFill>
                <a:cs typeface="+mn-cs"/>
              </a:rPr>
              <a:t>, International Breast Cancer Study Group, European Institute of Oncology, 2012</a:t>
            </a:r>
            <a:endParaRPr lang="ar-EG" dirty="0">
              <a:solidFill>
                <a:schemeClr val="accent1">
                  <a:lumMod val="60000"/>
                  <a:lumOff val="40000"/>
                </a:schemeClr>
              </a:solidFill>
              <a:cs typeface="+mn-cs"/>
            </a:endParaRPr>
          </a:p>
        </p:txBody>
      </p:sp>
      <p:sp>
        <p:nvSpPr>
          <p:cNvPr id="7" name="TextBox 6"/>
          <p:cNvSpPr txBox="1"/>
          <p:nvPr/>
        </p:nvSpPr>
        <p:spPr>
          <a:xfrm>
            <a:off x="0" y="838200"/>
            <a:ext cx="9144000" cy="461665"/>
          </a:xfrm>
          <a:prstGeom prst="rect">
            <a:avLst/>
          </a:prstGeom>
          <a:solidFill>
            <a:schemeClr val="accent2">
              <a:lumMod val="60000"/>
              <a:lumOff val="40000"/>
            </a:schemeClr>
          </a:solidFill>
        </p:spPr>
        <p:txBody>
          <a:bodyPr rtlCol="1">
            <a:spAutoFit/>
          </a:bodyPr>
          <a:lstStyle/>
          <a:p>
            <a:pPr algn="ctr" rtl="0" eaLnBrk="0" hangingPunct="0">
              <a:defRPr/>
            </a:pPr>
            <a:r>
              <a:rPr lang="en-US" sz="2400" dirty="0">
                <a:solidFill>
                  <a:schemeClr val="bg1"/>
                </a:solidFill>
                <a:cs typeface="+mn-cs"/>
              </a:rPr>
              <a:t>Q: chemotherapy for patients with higher disease  burden?</a:t>
            </a:r>
            <a:endParaRPr lang="ar-EG" sz="2400" dirty="0">
              <a:solidFill>
                <a:schemeClr val="bg1"/>
              </a:solidFill>
              <a:cs typeface="+mn-cs"/>
            </a:endParaRPr>
          </a:p>
        </p:txBody>
      </p:sp>
    </p:spTree>
    <p:extLst>
      <p:ext uri="{BB962C8B-B14F-4D97-AF65-F5344CB8AC3E}">
        <p14:creationId xmlns:p14="http://schemas.microsoft.com/office/powerpoint/2010/main" val="1549409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descr="Koteret_BG_01_Eng_Flip"/>
          <p:cNvSpPr txBox="1">
            <a:spLocks noChangeArrowheads="1"/>
          </p:cNvSpPr>
          <p:nvPr/>
        </p:nvSpPr>
        <p:spPr bwMode="auto">
          <a:xfrm>
            <a:off x="228600" y="209550"/>
            <a:ext cx="8839200" cy="9334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tIns="72000"/>
          <a:lstStyle/>
          <a:p>
            <a:pPr algn="ctr">
              <a:lnSpc>
                <a:spcPct val="90000"/>
              </a:lnSpc>
              <a:defRPr/>
            </a:pPr>
            <a:r>
              <a:rPr lang="en-US" sz="2000" b="1" dirty="0">
                <a:latin typeface="Arial" charset="0"/>
                <a:cs typeface="Arial" charset="0"/>
              </a:rPr>
              <a:t>Multi-gene Assay for Predicting Recurrence in Node Negative Breast Cancer Patients - NSABP B-14 Study.</a:t>
            </a:r>
          </a:p>
        </p:txBody>
      </p:sp>
      <p:sp>
        <p:nvSpPr>
          <p:cNvPr id="26627" name="Text Box 4"/>
          <p:cNvSpPr txBox="1">
            <a:spLocks noChangeArrowheads="1"/>
          </p:cNvSpPr>
          <p:nvPr/>
        </p:nvSpPr>
        <p:spPr bwMode="auto">
          <a:xfrm>
            <a:off x="3276600" y="6096000"/>
            <a:ext cx="5867400" cy="27622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1200" dirty="0">
                <a:solidFill>
                  <a:schemeClr val="bg1"/>
                </a:solidFill>
              </a:rPr>
              <a:t>Paik .S. et al. </a:t>
            </a:r>
            <a:r>
              <a:rPr lang="en-US" sz="1200" b="1" i="1" dirty="0">
                <a:solidFill>
                  <a:schemeClr val="bg1"/>
                </a:solidFill>
              </a:rPr>
              <a:t>26</a:t>
            </a:r>
            <a:r>
              <a:rPr lang="en-US" sz="1200" b="1" i="1" baseline="30000" dirty="0">
                <a:solidFill>
                  <a:schemeClr val="bg1"/>
                </a:solidFill>
              </a:rPr>
              <a:t>th</a:t>
            </a:r>
            <a:r>
              <a:rPr lang="en-US" sz="1200" b="1" i="1" dirty="0">
                <a:solidFill>
                  <a:schemeClr val="bg1"/>
                </a:solidFill>
              </a:rPr>
              <a:t> annual San Antonio breast cancer symposium 2004</a:t>
            </a:r>
            <a:r>
              <a:rPr lang="en-US" sz="1200" dirty="0">
                <a:solidFill>
                  <a:schemeClr val="bg1"/>
                </a:solidFill>
              </a:rPr>
              <a:t>.</a:t>
            </a:r>
          </a:p>
        </p:txBody>
      </p:sp>
      <p:grpSp>
        <p:nvGrpSpPr>
          <p:cNvPr id="2" name="Group 7"/>
          <p:cNvGrpSpPr>
            <a:grpSpLocks/>
          </p:cNvGrpSpPr>
          <p:nvPr/>
        </p:nvGrpSpPr>
        <p:grpSpPr bwMode="auto">
          <a:xfrm>
            <a:off x="381000" y="1143000"/>
            <a:ext cx="8280400" cy="4870450"/>
            <a:chOff x="240" y="720"/>
            <a:chExt cx="5216" cy="3068"/>
          </a:xfrm>
        </p:grpSpPr>
        <p:sp>
          <p:nvSpPr>
            <p:cNvPr id="24597" name="Rectangle 8"/>
            <p:cNvSpPr>
              <a:spLocks noChangeArrowheads="1"/>
            </p:cNvSpPr>
            <p:nvPr/>
          </p:nvSpPr>
          <p:spPr bwMode="auto">
            <a:xfrm>
              <a:off x="927" y="1225"/>
              <a:ext cx="4421" cy="2063"/>
            </a:xfrm>
            <a:prstGeom prst="rect">
              <a:avLst/>
            </a:prstGeom>
            <a:gradFill rotWithShape="0">
              <a:gsLst>
                <a:gs pos="0">
                  <a:srgbClr val="DDDDDD"/>
                </a:gs>
                <a:gs pos="100000">
                  <a:srgbClr val="ECECE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4598" name="Line 9"/>
            <p:cNvSpPr>
              <a:spLocks noChangeShapeType="1"/>
            </p:cNvSpPr>
            <p:nvPr/>
          </p:nvSpPr>
          <p:spPr bwMode="auto">
            <a:xfrm flipH="1">
              <a:off x="912" y="1219"/>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99" name="Line 10"/>
            <p:cNvSpPr>
              <a:spLocks noChangeShapeType="1"/>
            </p:cNvSpPr>
            <p:nvPr/>
          </p:nvSpPr>
          <p:spPr bwMode="auto">
            <a:xfrm flipH="1">
              <a:off x="912" y="3284"/>
              <a:ext cx="4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Line 11"/>
            <p:cNvSpPr>
              <a:spLocks noChangeShapeType="1"/>
            </p:cNvSpPr>
            <p:nvPr/>
          </p:nvSpPr>
          <p:spPr bwMode="auto">
            <a:xfrm>
              <a:off x="882" y="1219"/>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Line 12"/>
            <p:cNvSpPr>
              <a:spLocks noChangeShapeType="1"/>
            </p:cNvSpPr>
            <p:nvPr/>
          </p:nvSpPr>
          <p:spPr bwMode="auto">
            <a:xfrm>
              <a:off x="882" y="147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Line 13"/>
            <p:cNvSpPr>
              <a:spLocks noChangeShapeType="1"/>
            </p:cNvSpPr>
            <p:nvPr/>
          </p:nvSpPr>
          <p:spPr bwMode="auto">
            <a:xfrm>
              <a:off x="882" y="1736"/>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3" name="Line 14"/>
            <p:cNvSpPr>
              <a:spLocks noChangeShapeType="1"/>
            </p:cNvSpPr>
            <p:nvPr/>
          </p:nvSpPr>
          <p:spPr bwMode="auto">
            <a:xfrm>
              <a:off x="882" y="1995"/>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Line 15"/>
            <p:cNvSpPr>
              <a:spLocks noChangeShapeType="1"/>
            </p:cNvSpPr>
            <p:nvPr/>
          </p:nvSpPr>
          <p:spPr bwMode="auto">
            <a:xfrm>
              <a:off x="882" y="2254"/>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16"/>
            <p:cNvSpPr>
              <a:spLocks noChangeShapeType="1"/>
            </p:cNvSpPr>
            <p:nvPr/>
          </p:nvSpPr>
          <p:spPr bwMode="auto">
            <a:xfrm>
              <a:off x="882" y="2512"/>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Line 17"/>
            <p:cNvSpPr>
              <a:spLocks noChangeShapeType="1"/>
            </p:cNvSpPr>
            <p:nvPr/>
          </p:nvSpPr>
          <p:spPr bwMode="auto">
            <a:xfrm>
              <a:off x="882" y="2771"/>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18"/>
            <p:cNvSpPr>
              <a:spLocks noChangeShapeType="1"/>
            </p:cNvSpPr>
            <p:nvPr/>
          </p:nvSpPr>
          <p:spPr bwMode="auto">
            <a:xfrm>
              <a:off x="882" y="3030"/>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8" name="Line 19"/>
            <p:cNvSpPr>
              <a:spLocks noChangeShapeType="1"/>
            </p:cNvSpPr>
            <p:nvPr/>
          </p:nvSpPr>
          <p:spPr bwMode="auto">
            <a:xfrm rot="-5400000">
              <a:off x="904"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9" name="Line 20"/>
            <p:cNvSpPr>
              <a:spLocks noChangeShapeType="1"/>
            </p:cNvSpPr>
            <p:nvPr/>
          </p:nvSpPr>
          <p:spPr bwMode="auto">
            <a:xfrm rot="-5400000">
              <a:off x="134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0" name="Line 21"/>
            <p:cNvSpPr>
              <a:spLocks noChangeShapeType="1"/>
            </p:cNvSpPr>
            <p:nvPr/>
          </p:nvSpPr>
          <p:spPr bwMode="auto">
            <a:xfrm rot="-5400000">
              <a:off x="178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1" name="Line 22"/>
            <p:cNvSpPr>
              <a:spLocks noChangeShapeType="1"/>
            </p:cNvSpPr>
            <p:nvPr/>
          </p:nvSpPr>
          <p:spPr bwMode="auto">
            <a:xfrm rot="-5400000">
              <a:off x="222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2" name="Line 23"/>
            <p:cNvSpPr>
              <a:spLocks noChangeShapeType="1"/>
            </p:cNvSpPr>
            <p:nvPr/>
          </p:nvSpPr>
          <p:spPr bwMode="auto">
            <a:xfrm rot="-5400000">
              <a:off x="266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3" name="Line 24"/>
            <p:cNvSpPr>
              <a:spLocks noChangeShapeType="1"/>
            </p:cNvSpPr>
            <p:nvPr/>
          </p:nvSpPr>
          <p:spPr bwMode="auto">
            <a:xfrm rot="-5400000">
              <a:off x="310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4" name="Line 25"/>
            <p:cNvSpPr>
              <a:spLocks noChangeShapeType="1"/>
            </p:cNvSpPr>
            <p:nvPr/>
          </p:nvSpPr>
          <p:spPr bwMode="auto">
            <a:xfrm rot="-5400000">
              <a:off x="354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5" name="Line 26"/>
            <p:cNvSpPr>
              <a:spLocks noChangeShapeType="1"/>
            </p:cNvSpPr>
            <p:nvPr/>
          </p:nvSpPr>
          <p:spPr bwMode="auto">
            <a:xfrm rot="-5400000">
              <a:off x="398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6" name="Line 27"/>
            <p:cNvSpPr>
              <a:spLocks noChangeShapeType="1"/>
            </p:cNvSpPr>
            <p:nvPr/>
          </p:nvSpPr>
          <p:spPr bwMode="auto">
            <a:xfrm rot="-5400000">
              <a:off x="442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28"/>
            <p:cNvSpPr>
              <a:spLocks noChangeShapeType="1"/>
            </p:cNvSpPr>
            <p:nvPr/>
          </p:nvSpPr>
          <p:spPr bwMode="auto">
            <a:xfrm rot="-5400000">
              <a:off x="486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29"/>
            <p:cNvSpPr>
              <a:spLocks noChangeShapeType="1"/>
            </p:cNvSpPr>
            <p:nvPr/>
          </p:nvSpPr>
          <p:spPr bwMode="auto">
            <a:xfrm rot="-5400000">
              <a:off x="5305" y="3307"/>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9" name="Line 30"/>
            <p:cNvSpPr>
              <a:spLocks noChangeShapeType="1"/>
            </p:cNvSpPr>
            <p:nvPr/>
          </p:nvSpPr>
          <p:spPr bwMode="auto">
            <a:xfrm>
              <a:off x="882" y="3289"/>
              <a:ext cx="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0" name="Text Box 31"/>
            <p:cNvSpPr txBox="1">
              <a:spLocks noChangeArrowheads="1"/>
            </p:cNvSpPr>
            <p:nvPr/>
          </p:nvSpPr>
          <p:spPr bwMode="auto">
            <a:xfrm>
              <a:off x="655" y="1120"/>
              <a:ext cx="1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40</a:t>
              </a:r>
            </a:p>
          </p:txBody>
        </p:sp>
        <p:sp>
          <p:nvSpPr>
            <p:cNvPr id="24621" name="Text Box 32"/>
            <p:cNvSpPr txBox="1">
              <a:spLocks noChangeArrowheads="1"/>
            </p:cNvSpPr>
            <p:nvPr/>
          </p:nvSpPr>
          <p:spPr bwMode="auto">
            <a:xfrm>
              <a:off x="655" y="1378"/>
              <a:ext cx="1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35</a:t>
              </a:r>
            </a:p>
          </p:txBody>
        </p:sp>
        <p:sp>
          <p:nvSpPr>
            <p:cNvPr id="24622" name="Text Box 33"/>
            <p:cNvSpPr txBox="1">
              <a:spLocks noChangeArrowheads="1"/>
            </p:cNvSpPr>
            <p:nvPr/>
          </p:nvSpPr>
          <p:spPr bwMode="auto">
            <a:xfrm>
              <a:off x="655" y="1636"/>
              <a:ext cx="1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30</a:t>
              </a:r>
            </a:p>
          </p:txBody>
        </p:sp>
        <p:sp>
          <p:nvSpPr>
            <p:cNvPr id="24623" name="Text Box 34"/>
            <p:cNvSpPr txBox="1">
              <a:spLocks noChangeArrowheads="1"/>
            </p:cNvSpPr>
            <p:nvPr/>
          </p:nvSpPr>
          <p:spPr bwMode="auto">
            <a:xfrm>
              <a:off x="655" y="1894"/>
              <a:ext cx="1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25</a:t>
              </a:r>
            </a:p>
          </p:txBody>
        </p:sp>
        <p:sp>
          <p:nvSpPr>
            <p:cNvPr id="24624" name="Text Box 35"/>
            <p:cNvSpPr txBox="1">
              <a:spLocks noChangeArrowheads="1"/>
            </p:cNvSpPr>
            <p:nvPr/>
          </p:nvSpPr>
          <p:spPr bwMode="auto">
            <a:xfrm>
              <a:off x="655" y="2153"/>
              <a:ext cx="1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20</a:t>
              </a:r>
            </a:p>
          </p:txBody>
        </p:sp>
        <p:sp>
          <p:nvSpPr>
            <p:cNvPr id="24625" name="Text Box 36"/>
            <p:cNvSpPr txBox="1">
              <a:spLocks noChangeArrowheads="1"/>
            </p:cNvSpPr>
            <p:nvPr/>
          </p:nvSpPr>
          <p:spPr bwMode="auto">
            <a:xfrm>
              <a:off x="655" y="2411"/>
              <a:ext cx="1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15</a:t>
              </a:r>
            </a:p>
          </p:txBody>
        </p:sp>
        <p:sp>
          <p:nvSpPr>
            <p:cNvPr id="24626" name="Text Box 37"/>
            <p:cNvSpPr txBox="1">
              <a:spLocks noChangeArrowheads="1"/>
            </p:cNvSpPr>
            <p:nvPr/>
          </p:nvSpPr>
          <p:spPr bwMode="auto">
            <a:xfrm>
              <a:off x="655" y="2669"/>
              <a:ext cx="1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10</a:t>
              </a:r>
            </a:p>
          </p:txBody>
        </p:sp>
        <p:sp>
          <p:nvSpPr>
            <p:cNvPr id="24627" name="Text Box 38"/>
            <p:cNvSpPr txBox="1">
              <a:spLocks noChangeArrowheads="1"/>
            </p:cNvSpPr>
            <p:nvPr/>
          </p:nvSpPr>
          <p:spPr bwMode="auto">
            <a:xfrm>
              <a:off x="717" y="2927"/>
              <a:ext cx="1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5</a:t>
              </a:r>
            </a:p>
          </p:txBody>
        </p:sp>
        <p:sp>
          <p:nvSpPr>
            <p:cNvPr id="24628" name="Text Box 39"/>
            <p:cNvSpPr txBox="1">
              <a:spLocks noChangeArrowheads="1"/>
            </p:cNvSpPr>
            <p:nvPr/>
          </p:nvSpPr>
          <p:spPr bwMode="auto">
            <a:xfrm>
              <a:off x="717" y="3186"/>
              <a:ext cx="1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18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1400" b="1">
                  <a:solidFill>
                    <a:srgbClr val="000000"/>
                  </a:solidFill>
                  <a:latin typeface="Arial" pitchFamily="34" charset="0"/>
                </a:rPr>
                <a:t>0</a:t>
              </a:r>
            </a:p>
          </p:txBody>
        </p:sp>
        <p:sp>
          <p:nvSpPr>
            <p:cNvPr id="24629" name="Text Box 40"/>
            <p:cNvSpPr txBox="1">
              <a:spLocks noChangeArrowheads="1"/>
            </p:cNvSpPr>
            <p:nvPr/>
          </p:nvSpPr>
          <p:spPr bwMode="auto">
            <a:xfrm>
              <a:off x="835" y="3343"/>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0</a:t>
              </a:r>
            </a:p>
          </p:txBody>
        </p:sp>
        <p:sp>
          <p:nvSpPr>
            <p:cNvPr id="24630" name="Text Box 41"/>
            <p:cNvSpPr txBox="1">
              <a:spLocks noChangeArrowheads="1"/>
            </p:cNvSpPr>
            <p:nvPr/>
          </p:nvSpPr>
          <p:spPr bwMode="auto">
            <a:xfrm>
              <a:off x="1276" y="3343"/>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5</a:t>
              </a:r>
            </a:p>
          </p:txBody>
        </p:sp>
        <p:sp>
          <p:nvSpPr>
            <p:cNvPr id="24631" name="Text Box 42"/>
            <p:cNvSpPr txBox="1">
              <a:spLocks noChangeArrowheads="1"/>
            </p:cNvSpPr>
            <p:nvPr/>
          </p:nvSpPr>
          <p:spPr bwMode="auto">
            <a:xfrm>
              <a:off x="1687"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10</a:t>
              </a:r>
            </a:p>
          </p:txBody>
        </p:sp>
        <p:sp>
          <p:nvSpPr>
            <p:cNvPr id="24632" name="Text Box 43"/>
            <p:cNvSpPr txBox="1">
              <a:spLocks noChangeArrowheads="1"/>
            </p:cNvSpPr>
            <p:nvPr/>
          </p:nvSpPr>
          <p:spPr bwMode="auto">
            <a:xfrm>
              <a:off x="2127"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15</a:t>
              </a:r>
            </a:p>
          </p:txBody>
        </p:sp>
        <p:sp>
          <p:nvSpPr>
            <p:cNvPr id="24633" name="Text Box 44"/>
            <p:cNvSpPr txBox="1">
              <a:spLocks noChangeArrowheads="1"/>
            </p:cNvSpPr>
            <p:nvPr/>
          </p:nvSpPr>
          <p:spPr bwMode="auto">
            <a:xfrm>
              <a:off x="2568"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20</a:t>
              </a:r>
            </a:p>
          </p:txBody>
        </p:sp>
        <p:sp>
          <p:nvSpPr>
            <p:cNvPr id="24634" name="Text Box 45"/>
            <p:cNvSpPr txBox="1">
              <a:spLocks noChangeArrowheads="1"/>
            </p:cNvSpPr>
            <p:nvPr/>
          </p:nvSpPr>
          <p:spPr bwMode="auto">
            <a:xfrm>
              <a:off x="3009"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25</a:t>
              </a:r>
            </a:p>
          </p:txBody>
        </p:sp>
        <p:sp>
          <p:nvSpPr>
            <p:cNvPr id="24635" name="Text Box 46"/>
            <p:cNvSpPr txBox="1">
              <a:spLocks noChangeArrowheads="1"/>
            </p:cNvSpPr>
            <p:nvPr/>
          </p:nvSpPr>
          <p:spPr bwMode="auto">
            <a:xfrm>
              <a:off x="3450"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30</a:t>
              </a:r>
            </a:p>
          </p:txBody>
        </p:sp>
        <p:sp>
          <p:nvSpPr>
            <p:cNvPr id="24636" name="Text Box 47"/>
            <p:cNvSpPr txBox="1">
              <a:spLocks noChangeArrowheads="1"/>
            </p:cNvSpPr>
            <p:nvPr/>
          </p:nvSpPr>
          <p:spPr bwMode="auto">
            <a:xfrm>
              <a:off x="3891"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35</a:t>
              </a:r>
            </a:p>
          </p:txBody>
        </p:sp>
        <p:sp>
          <p:nvSpPr>
            <p:cNvPr id="24637" name="Text Box 48"/>
            <p:cNvSpPr txBox="1">
              <a:spLocks noChangeArrowheads="1"/>
            </p:cNvSpPr>
            <p:nvPr/>
          </p:nvSpPr>
          <p:spPr bwMode="auto">
            <a:xfrm>
              <a:off x="4332"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40</a:t>
              </a:r>
            </a:p>
          </p:txBody>
        </p:sp>
        <p:sp>
          <p:nvSpPr>
            <p:cNvPr id="24638" name="Text Box 49"/>
            <p:cNvSpPr txBox="1">
              <a:spLocks noChangeArrowheads="1"/>
            </p:cNvSpPr>
            <p:nvPr/>
          </p:nvSpPr>
          <p:spPr bwMode="auto">
            <a:xfrm>
              <a:off x="4774"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45</a:t>
              </a:r>
            </a:p>
          </p:txBody>
        </p:sp>
        <p:sp>
          <p:nvSpPr>
            <p:cNvPr id="24639" name="Text Box 50"/>
            <p:cNvSpPr txBox="1">
              <a:spLocks noChangeArrowheads="1"/>
            </p:cNvSpPr>
            <p:nvPr/>
          </p:nvSpPr>
          <p:spPr bwMode="auto">
            <a:xfrm>
              <a:off x="5214" y="3343"/>
              <a:ext cx="2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400" b="1">
                  <a:solidFill>
                    <a:srgbClr val="000000"/>
                  </a:solidFill>
                  <a:latin typeface="Arial" pitchFamily="34" charset="0"/>
                </a:rPr>
                <a:t>50</a:t>
              </a:r>
            </a:p>
          </p:txBody>
        </p:sp>
        <p:sp>
          <p:nvSpPr>
            <p:cNvPr id="26690" name="Text Box 51"/>
            <p:cNvSpPr txBox="1">
              <a:spLocks noChangeArrowheads="1"/>
            </p:cNvSpPr>
            <p:nvPr/>
          </p:nvSpPr>
          <p:spPr bwMode="auto">
            <a:xfrm>
              <a:off x="1200" y="3553"/>
              <a:ext cx="2007" cy="19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tIns="10800">
              <a:spAutoFit/>
            </a:bodyPr>
            <a:lstStyle/>
            <a:p>
              <a:pPr algn="ctr">
                <a:defRPr/>
              </a:pPr>
              <a:r>
                <a:rPr lang="en-US" sz="1600" b="1" dirty="0">
                  <a:solidFill>
                    <a:srgbClr val="FFFF00"/>
                  </a:solidFill>
                </a:rPr>
                <a:t>Recurrence Score</a:t>
              </a:r>
            </a:p>
          </p:txBody>
        </p:sp>
        <p:sp>
          <p:nvSpPr>
            <p:cNvPr id="24641" name="Text Box 52"/>
            <p:cNvSpPr txBox="1">
              <a:spLocks noChangeArrowheads="1"/>
            </p:cNvSpPr>
            <p:nvPr/>
          </p:nvSpPr>
          <p:spPr bwMode="auto">
            <a:xfrm rot="-5400000">
              <a:off x="-1179" y="2139"/>
              <a:ext cx="30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000" b="1">
                  <a:latin typeface="Arial" pitchFamily="34" charset="0"/>
                </a:rPr>
                <a:t>Rate of Distant Recurrence at 10 years</a:t>
              </a:r>
            </a:p>
          </p:txBody>
        </p:sp>
        <p:sp>
          <p:nvSpPr>
            <p:cNvPr id="24642" name="Line 53"/>
            <p:cNvSpPr>
              <a:spLocks noChangeShapeType="1"/>
            </p:cNvSpPr>
            <p:nvPr/>
          </p:nvSpPr>
          <p:spPr bwMode="auto">
            <a:xfrm flipH="1">
              <a:off x="912" y="3025"/>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43" name="Line 54"/>
            <p:cNvSpPr>
              <a:spLocks noChangeShapeType="1"/>
            </p:cNvSpPr>
            <p:nvPr/>
          </p:nvSpPr>
          <p:spPr bwMode="auto">
            <a:xfrm flipH="1">
              <a:off x="912" y="2767"/>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44" name="Line 55"/>
            <p:cNvSpPr>
              <a:spLocks noChangeShapeType="1"/>
            </p:cNvSpPr>
            <p:nvPr/>
          </p:nvSpPr>
          <p:spPr bwMode="auto">
            <a:xfrm flipH="1">
              <a:off x="912" y="2509"/>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Line 56"/>
            <p:cNvSpPr>
              <a:spLocks noChangeShapeType="1"/>
            </p:cNvSpPr>
            <p:nvPr/>
          </p:nvSpPr>
          <p:spPr bwMode="auto">
            <a:xfrm flipH="1">
              <a:off x="912" y="2251"/>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Line 57"/>
            <p:cNvSpPr>
              <a:spLocks noChangeShapeType="1"/>
            </p:cNvSpPr>
            <p:nvPr/>
          </p:nvSpPr>
          <p:spPr bwMode="auto">
            <a:xfrm flipH="1">
              <a:off x="912" y="1993"/>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47" name="Line 58"/>
            <p:cNvSpPr>
              <a:spLocks noChangeShapeType="1"/>
            </p:cNvSpPr>
            <p:nvPr/>
          </p:nvSpPr>
          <p:spPr bwMode="auto">
            <a:xfrm flipH="1">
              <a:off x="912" y="1735"/>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48" name="Line 59"/>
            <p:cNvSpPr>
              <a:spLocks noChangeShapeType="1"/>
            </p:cNvSpPr>
            <p:nvPr/>
          </p:nvSpPr>
          <p:spPr bwMode="auto">
            <a:xfrm flipH="1">
              <a:off x="912" y="1477"/>
              <a:ext cx="4416"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49" name="Line 60"/>
            <p:cNvSpPr>
              <a:spLocks noChangeShapeType="1"/>
            </p:cNvSpPr>
            <p:nvPr/>
          </p:nvSpPr>
          <p:spPr bwMode="auto">
            <a:xfrm>
              <a:off x="927" y="1225"/>
              <a:ext cx="0" cy="20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61"/>
          <p:cNvGrpSpPr>
            <a:grpSpLocks/>
          </p:cNvGrpSpPr>
          <p:nvPr/>
        </p:nvGrpSpPr>
        <p:grpSpPr bwMode="auto">
          <a:xfrm>
            <a:off x="3975100" y="1968500"/>
            <a:ext cx="1803400" cy="3238500"/>
            <a:chOff x="2504" y="1240"/>
            <a:chExt cx="1136" cy="2040"/>
          </a:xfrm>
        </p:grpSpPr>
        <p:sp>
          <p:nvSpPr>
            <p:cNvPr id="24595" name="Line 62"/>
            <p:cNvSpPr>
              <a:spLocks noChangeShapeType="1"/>
            </p:cNvSpPr>
            <p:nvPr/>
          </p:nvSpPr>
          <p:spPr bwMode="auto">
            <a:xfrm>
              <a:off x="3640" y="1240"/>
              <a:ext cx="0" cy="204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Line 63"/>
            <p:cNvSpPr>
              <a:spLocks noChangeShapeType="1"/>
            </p:cNvSpPr>
            <p:nvPr/>
          </p:nvSpPr>
          <p:spPr bwMode="auto">
            <a:xfrm>
              <a:off x="2504" y="1240"/>
              <a:ext cx="0" cy="204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408" name="Freeform 64"/>
          <p:cNvSpPr>
            <a:spLocks/>
          </p:cNvSpPr>
          <p:nvPr/>
        </p:nvSpPr>
        <p:spPr bwMode="auto">
          <a:xfrm>
            <a:off x="1476375" y="2600325"/>
            <a:ext cx="6981825" cy="2390775"/>
          </a:xfrm>
          <a:custGeom>
            <a:avLst/>
            <a:gdLst>
              <a:gd name="T0" fmla="*/ 0 w 4398"/>
              <a:gd name="T1" fmla="*/ 2147483647 h 1506"/>
              <a:gd name="T2" fmla="*/ 861893438 w 4398"/>
              <a:gd name="T3" fmla="*/ 2147483647 h 1506"/>
              <a:gd name="T4" fmla="*/ 1754028750 w 4398"/>
              <a:gd name="T5" fmla="*/ 2147483647 h 1506"/>
              <a:gd name="T6" fmla="*/ 2147483647 w 4398"/>
              <a:gd name="T7" fmla="*/ 2147483647 h 1506"/>
              <a:gd name="T8" fmla="*/ 2147483647 w 4398"/>
              <a:gd name="T9" fmla="*/ 2147483647 h 1506"/>
              <a:gd name="T10" fmla="*/ 2147483647 w 4398"/>
              <a:gd name="T11" fmla="*/ 1905238125 h 1506"/>
              <a:gd name="T12" fmla="*/ 2147483647 w 4398"/>
              <a:gd name="T13" fmla="*/ 1512093750 h 1506"/>
              <a:gd name="T14" fmla="*/ 2147483647 w 4398"/>
              <a:gd name="T15" fmla="*/ 892135313 h 1506"/>
              <a:gd name="T16" fmla="*/ 2147483647 w 4398"/>
              <a:gd name="T17" fmla="*/ 408265313 h 1506"/>
              <a:gd name="T18" fmla="*/ 2147483647 w 4398"/>
              <a:gd name="T19" fmla="*/ 0 h 1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98" h="1506">
                <a:moveTo>
                  <a:pt x="0" y="1506"/>
                </a:moveTo>
                <a:cubicBezTo>
                  <a:pt x="57" y="1496"/>
                  <a:pt x="258" y="1463"/>
                  <a:pt x="342" y="1446"/>
                </a:cubicBezTo>
                <a:cubicBezTo>
                  <a:pt x="454" y="1426"/>
                  <a:pt x="612" y="1376"/>
                  <a:pt x="696" y="1362"/>
                </a:cubicBezTo>
                <a:cubicBezTo>
                  <a:pt x="864" y="1319"/>
                  <a:pt x="1219" y="1202"/>
                  <a:pt x="1338" y="1170"/>
                </a:cubicBezTo>
                <a:cubicBezTo>
                  <a:pt x="1516" y="1108"/>
                  <a:pt x="1645" y="1045"/>
                  <a:pt x="1764" y="1002"/>
                </a:cubicBezTo>
                <a:cubicBezTo>
                  <a:pt x="1931" y="938"/>
                  <a:pt x="2225" y="801"/>
                  <a:pt x="2340" y="756"/>
                </a:cubicBezTo>
                <a:cubicBezTo>
                  <a:pt x="2495" y="691"/>
                  <a:pt x="2622" y="631"/>
                  <a:pt x="2694" y="600"/>
                </a:cubicBezTo>
                <a:cubicBezTo>
                  <a:pt x="2854" y="537"/>
                  <a:pt x="3098" y="425"/>
                  <a:pt x="3294" y="354"/>
                </a:cubicBezTo>
                <a:cubicBezTo>
                  <a:pt x="3486" y="281"/>
                  <a:pt x="3662" y="221"/>
                  <a:pt x="3846" y="162"/>
                </a:cubicBezTo>
                <a:cubicBezTo>
                  <a:pt x="4030" y="106"/>
                  <a:pt x="4309" y="24"/>
                  <a:pt x="4398" y="0"/>
                </a:cubicBezTo>
              </a:path>
            </a:pathLst>
          </a:custGeom>
          <a:noFill/>
          <a:ln w="57150" cap="flat" cmpd="sng">
            <a:solidFill>
              <a:srgbClr val="484AB0"/>
            </a:solidFill>
            <a:prstDash val="solid"/>
            <a:round/>
            <a:headEnd type="none" w="med" len="med"/>
            <a:tailEnd type="none" w="med" len="med"/>
          </a:ln>
          <a:effectLst>
            <a:outerShdw dist="28398" dir="6993903"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65"/>
          <p:cNvGrpSpPr>
            <a:grpSpLocks/>
          </p:cNvGrpSpPr>
          <p:nvPr/>
        </p:nvGrpSpPr>
        <p:grpSpPr bwMode="auto">
          <a:xfrm>
            <a:off x="1476375" y="2114550"/>
            <a:ext cx="6981825" cy="2981325"/>
            <a:chOff x="930" y="1332"/>
            <a:chExt cx="4398" cy="1878"/>
          </a:xfrm>
        </p:grpSpPr>
        <p:sp>
          <p:nvSpPr>
            <p:cNvPr id="24593" name="Freeform 66"/>
            <p:cNvSpPr>
              <a:spLocks/>
            </p:cNvSpPr>
            <p:nvPr/>
          </p:nvSpPr>
          <p:spPr bwMode="auto">
            <a:xfrm>
              <a:off x="930" y="1920"/>
              <a:ext cx="4392" cy="1290"/>
            </a:xfrm>
            <a:custGeom>
              <a:avLst/>
              <a:gdLst>
                <a:gd name="T0" fmla="*/ 0 w 4392"/>
                <a:gd name="T1" fmla="*/ 1290 h 1290"/>
                <a:gd name="T2" fmla="*/ 342 w 4392"/>
                <a:gd name="T3" fmla="*/ 1230 h 1290"/>
                <a:gd name="T4" fmla="*/ 930 w 4392"/>
                <a:gd name="T5" fmla="*/ 1104 h 1290"/>
                <a:gd name="T6" fmla="*/ 1350 w 4392"/>
                <a:gd name="T7" fmla="*/ 960 h 1290"/>
                <a:gd name="T8" fmla="*/ 1764 w 4392"/>
                <a:gd name="T9" fmla="*/ 786 h 1290"/>
                <a:gd name="T10" fmla="*/ 2358 w 4392"/>
                <a:gd name="T11" fmla="*/ 558 h 1290"/>
                <a:gd name="T12" fmla="*/ 2736 w 4392"/>
                <a:gd name="T13" fmla="*/ 420 h 1290"/>
                <a:gd name="T14" fmla="*/ 3348 w 4392"/>
                <a:gd name="T15" fmla="*/ 240 h 1290"/>
                <a:gd name="T16" fmla="*/ 3900 w 4392"/>
                <a:gd name="T17" fmla="*/ 96 h 1290"/>
                <a:gd name="T18" fmla="*/ 4392 w 4392"/>
                <a:gd name="T19" fmla="*/ 0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92"/>
                <a:gd name="T31" fmla="*/ 0 h 1290"/>
                <a:gd name="T32" fmla="*/ 4392 w 4392"/>
                <a:gd name="T33" fmla="*/ 1290 h 1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92" h="1290">
                  <a:moveTo>
                    <a:pt x="0" y="1290"/>
                  </a:moveTo>
                  <a:cubicBezTo>
                    <a:pt x="57" y="1280"/>
                    <a:pt x="258" y="1247"/>
                    <a:pt x="342" y="1230"/>
                  </a:cubicBezTo>
                  <a:cubicBezTo>
                    <a:pt x="454" y="1210"/>
                    <a:pt x="846" y="1118"/>
                    <a:pt x="930" y="1104"/>
                  </a:cubicBezTo>
                  <a:cubicBezTo>
                    <a:pt x="1098" y="1061"/>
                    <a:pt x="1231" y="992"/>
                    <a:pt x="1350" y="960"/>
                  </a:cubicBezTo>
                  <a:cubicBezTo>
                    <a:pt x="1528" y="898"/>
                    <a:pt x="1645" y="829"/>
                    <a:pt x="1764" y="786"/>
                  </a:cubicBezTo>
                  <a:cubicBezTo>
                    <a:pt x="1931" y="722"/>
                    <a:pt x="2243" y="603"/>
                    <a:pt x="2358" y="558"/>
                  </a:cubicBezTo>
                  <a:cubicBezTo>
                    <a:pt x="2513" y="493"/>
                    <a:pt x="2664" y="451"/>
                    <a:pt x="2736" y="420"/>
                  </a:cubicBezTo>
                  <a:cubicBezTo>
                    <a:pt x="2896" y="357"/>
                    <a:pt x="3163" y="319"/>
                    <a:pt x="3348" y="240"/>
                  </a:cubicBezTo>
                  <a:cubicBezTo>
                    <a:pt x="3542" y="186"/>
                    <a:pt x="3726" y="136"/>
                    <a:pt x="3900" y="96"/>
                  </a:cubicBezTo>
                  <a:cubicBezTo>
                    <a:pt x="4084" y="40"/>
                    <a:pt x="4303" y="24"/>
                    <a:pt x="4392" y="0"/>
                  </a:cubicBezTo>
                </a:path>
              </a:pathLst>
            </a:custGeom>
            <a:noFill/>
            <a:ln w="57150">
              <a:solidFill>
                <a:srgbClr val="7072C4"/>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4" name="Freeform 67"/>
            <p:cNvSpPr>
              <a:spLocks/>
            </p:cNvSpPr>
            <p:nvPr/>
          </p:nvSpPr>
          <p:spPr bwMode="auto">
            <a:xfrm>
              <a:off x="930" y="1332"/>
              <a:ext cx="4398" cy="1704"/>
            </a:xfrm>
            <a:custGeom>
              <a:avLst/>
              <a:gdLst>
                <a:gd name="T0" fmla="*/ 0 w 4398"/>
                <a:gd name="T1" fmla="*/ 1704 h 1704"/>
                <a:gd name="T2" fmla="*/ 342 w 4398"/>
                <a:gd name="T3" fmla="*/ 1644 h 1704"/>
                <a:gd name="T4" fmla="*/ 936 w 4398"/>
                <a:gd name="T5" fmla="*/ 1494 h 1704"/>
                <a:gd name="T6" fmla="*/ 1350 w 4398"/>
                <a:gd name="T7" fmla="*/ 1374 h 1704"/>
                <a:gd name="T8" fmla="*/ 1764 w 4398"/>
                <a:gd name="T9" fmla="*/ 1206 h 1704"/>
                <a:gd name="T10" fmla="*/ 2358 w 4398"/>
                <a:gd name="T11" fmla="*/ 942 h 1704"/>
                <a:gd name="T12" fmla="*/ 2898 w 4398"/>
                <a:gd name="T13" fmla="*/ 648 h 1704"/>
                <a:gd name="T14" fmla="*/ 3384 w 4398"/>
                <a:gd name="T15" fmla="*/ 426 h 1704"/>
                <a:gd name="T16" fmla="*/ 3918 w 4398"/>
                <a:gd name="T17" fmla="*/ 168 h 1704"/>
                <a:gd name="T18" fmla="*/ 4398 w 4398"/>
                <a:gd name="T19" fmla="*/ 0 h 1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98"/>
                <a:gd name="T31" fmla="*/ 0 h 1704"/>
                <a:gd name="T32" fmla="*/ 4398 w 4398"/>
                <a:gd name="T33" fmla="*/ 1704 h 1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98" h="1704">
                  <a:moveTo>
                    <a:pt x="0" y="1704"/>
                  </a:moveTo>
                  <a:cubicBezTo>
                    <a:pt x="57" y="1694"/>
                    <a:pt x="258" y="1661"/>
                    <a:pt x="342" y="1644"/>
                  </a:cubicBezTo>
                  <a:cubicBezTo>
                    <a:pt x="454" y="1624"/>
                    <a:pt x="852" y="1508"/>
                    <a:pt x="936" y="1494"/>
                  </a:cubicBezTo>
                  <a:cubicBezTo>
                    <a:pt x="1104" y="1451"/>
                    <a:pt x="1231" y="1406"/>
                    <a:pt x="1350" y="1374"/>
                  </a:cubicBezTo>
                  <a:cubicBezTo>
                    <a:pt x="1528" y="1312"/>
                    <a:pt x="1645" y="1249"/>
                    <a:pt x="1764" y="1206"/>
                  </a:cubicBezTo>
                  <a:cubicBezTo>
                    <a:pt x="1931" y="1142"/>
                    <a:pt x="2243" y="987"/>
                    <a:pt x="2358" y="942"/>
                  </a:cubicBezTo>
                  <a:cubicBezTo>
                    <a:pt x="2513" y="877"/>
                    <a:pt x="2826" y="679"/>
                    <a:pt x="2898" y="648"/>
                  </a:cubicBezTo>
                  <a:cubicBezTo>
                    <a:pt x="3058" y="585"/>
                    <a:pt x="3214" y="506"/>
                    <a:pt x="3384" y="426"/>
                  </a:cubicBezTo>
                  <a:cubicBezTo>
                    <a:pt x="3554" y="346"/>
                    <a:pt x="3749" y="239"/>
                    <a:pt x="3918" y="168"/>
                  </a:cubicBezTo>
                  <a:cubicBezTo>
                    <a:pt x="4102" y="112"/>
                    <a:pt x="4309" y="24"/>
                    <a:pt x="4398" y="0"/>
                  </a:cubicBezTo>
                </a:path>
              </a:pathLst>
            </a:custGeom>
            <a:noFill/>
            <a:ln w="57150">
              <a:solidFill>
                <a:srgbClr val="7072C4"/>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68"/>
          <p:cNvGrpSpPr>
            <a:grpSpLocks/>
          </p:cNvGrpSpPr>
          <p:nvPr/>
        </p:nvGrpSpPr>
        <p:grpSpPr bwMode="auto">
          <a:xfrm>
            <a:off x="6269038" y="4357688"/>
            <a:ext cx="1328737" cy="336550"/>
            <a:chOff x="1152" y="1468"/>
            <a:chExt cx="837" cy="212"/>
          </a:xfrm>
        </p:grpSpPr>
        <p:sp>
          <p:nvSpPr>
            <p:cNvPr id="24591" name="Text Box 69"/>
            <p:cNvSpPr txBox="1">
              <a:spLocks noChangeArrowheads="1"/>
            </p:cNvSpPr>
            <p:nvPr/>
          </p:nvSpPr>
          <p:spPr bwMode="auto">
            <a:xfrm>
              <a:off x="1381" y="1468"/>
              <a:ext cx="6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a:latin typeface="Arial" pitchFamily="34" charset="0"/>
                  <a:sym typeface="Symbol" pitchFamily="18" charset="2"/>
                </a:rPr>
                <a:t>95% C.I.</a:t>
              </a:r>
            </a:p>
          </p:txBody>
        </p:sp>
        <p:sp>
          <p:nvSpPr>
            <p:cNvPr id="24592" name="Line 70"/>
            <p:cNvSpPr>
              <a:spLocks noChangeShapeType="1"/>
            </p:cNvSpPr>
            <p:nvPr/>
          </p:nvSpPr>
          <p:spPr bwMode="auto">
            <a:xfrm>
              <a:off x="1152" y="1574"/>
              <a:ext cx="192" cy="0"/>
            </a:xfrm>
            <a:prstGeom prst="line">
              <a:avLst/>
            </a:prstGeom>
            <a:noFill/>
            <a:ln w="57150">
              <a:solidFill>
                <a:srgbClr val="7072C4"/>
              </a:solidFill>
              <a:prstDash val="sysDot"/>
              <a:round/>
              <a:headEnd/>
              <a:tailEnd/>
            </a:ln>
            <a:effectLst>
              <a:outerShdw dist="17961" dir="8100000" algn="ctr" rotWithShape="0">
                <a:srgbClr val="484AB0"/>
              </a:outerShdw>
            </a:effectLst>
            <a:extLst>
              <a:ext uri="{909E8E84-426E-40DD-AFC4-6F175D3DCCD1}">
                <a14:hiddenFill xmlns:a14="http://schemas.microsoft.com/office/drawing/2010/main">
                  <a:noFill/>
                </a14:hiddenFill>
              </a:ext>
            </a:extLst>
          </p:spPr>
          <p:txBody>
            <a:bodyPr/>
            <a:lstStyle/>
            <a:p>
              <a:endParaRPr lang="en-US"/>
            </a:p>
          </p:txBody>
        </p:sp>
      </p:grpSp>
      <p:grpSp>
        <p:nvGrpSpPr>
          <p:cNvPr id="6" name="Group 71"/>
          <p:cNvGrpSpPr>
            <a:grpSpLocks/>
          </p:cNvGrpSpPr>
          <p:nvPr/>
        </p:nvGrpSpPr>
        <p:grpSpPr bwMode="auto">
          <a:xfrm>
            <a:off x="6269038" y="4067175"/>
            <a:ext cx="2160587" cy="336550"/>
            <a:chOff x="3287" y="1804"/>
            <a:chExt cx="1361" cy="212"/>
          </a:xfrm>
        </p:grpSpPr>
        <p:sp>
          <p:nvSpPr>
            <p:cNvPr id="24589" name="Text Box 72"/>
            <p:cNvSpPr txBox="1">
              <a:spLocks noChangeArrowheads="1"/>
            </p:cNvSpPr>
            <p:nvPr/>
          </p:nvSpPr>
          <p:spPr bwMode="auto">
            <a:xfrm>
              <a:off x="3516" y="1804"/>
              <a:ext cx="11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a:latin typeface="Arial" pitchFamily="34" charset="0"/>
                  <a:sym typeface="Symbol" pitchFamily="18" charset="2"/>
                </a:rPr>
                <a:t>Recurrence Rate</a:t>
              </a:r>
            </a:p>
          </p:txBody>
        </p:sp>
        <p:sp>
          <p:nvSpPr>
            <p:cNvPr id="24590" name="Line 73"/>
            <p:cNvSpPr>
              <a:spLocks noChangeShapeType="1"/>
            </p:cNvSpPr>
            <p:nvPr/>
          </p:nvSpPr>
          <p:spPr bwMode="auto">
            <a:xfrm>
              <a:off x="3287" y="1910"/>
              <a:ext cx="192" cy="0"/>
            </a:xfrm>
            <a:prstGeom prst="line">
              <a:avLst/>
            </a:prstGeom>
            <a:noFill/>
            <a:ln w="57150">
              <a:solidFill>
                <a:srgbClr val="484AB0"/>
              </a:solidFill>
              <a:round/>
              <a:headEnd/>
              <a:tailEnd/>
            </a:ln>
            <a:effectLst>
              <a:outerShdw dist="28398" dir="6993903"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sp>
        <p:nvSpPr>
          <p:cNvPr id="185418" name="Text Box 74"/>
          <p:cNvSpPr txBox="1">
            <a:spLocks noChangeArrowheads="1"/>
          </p:cNvSpPr>
          <p:nvPr/>
        </p:nvSpPr>
        <p:spPr bwMode="auto">
          <a:xfrm>
            <a:off x="1571625" y="1711325"/>
            <a:ext cx="1568450" cy="9112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rIns="54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95000"/>
              </a:lnSpc>
            </a:pPr>
            <a:r>
              <a:rPr lang="en-US" altLang="en-US" sz="1400" b="1" u="sng">
                <a:solidFill>
                  <a:srgbClr val="000000"/>
                </a:solidFill>
                <a:latin typeface="Arial" pitchFamily="34" charset="0"/>
              </a:rPr>
              <a:t>Low</a:t>
            </a:r>
          </a:p>
          <a:p>
            <a:pPr>
              <a:lnSpc>
                <a:spcPct val="95000"/>
              </a:lnSpc>
            </a:pPr>
            <a:r>
              <a:rPr lang="en-US" altLang="en-US" sz="1400" b="1">
                <a:solidFill>
                  <a:srgbClr val="000000"/>
                </a:solidFill>
                <a:latin typeface="Arial" pitchFamily="34" charset="0"/>
              </a:rPr>
              <a:t>RS &lt; 18</a:t>
            </a:r>
          </a:p>
          <a:p>
            <a:pPr>
              <a:lnSpc>
                <a:spcPct val="95000"/>
              </a:lnSpc>
            </a:pPr>
            <a:r>
              <a:rPr lang="en-US" altLang="en-US" sz="1400" b="1">
                <a:solidFill>
                  <a:srgbClr val="000000"/>
                </a:solidFill>
                <a:latin typeface="Arial" pitchFamily="34" charset="0"/>
              </a:rPr>
              <a:t>Rec. Rate = 6.8%</a:t>
            </a:r>
          </a:p>
          <a:p>
            <a:pPr>
              <a:lnSpc>
                <a:spcPct val="95000"/>
              </a:lnSpc>
            </a:pPr>
            <a:r>
              <a:rPr lang="en-US" altLang="en-US" sz="1400" b="1">
                <a:solidFill>
                  <a:srgbClr val="000000"/>
                </a:solidFill>
                <a:latin typeface="Arial" pitchFamily="34" charset="0"/>
              </a:rPr>
              <a:t>C.I. = 4.0% - 9.6%</a:t>
            </a:r>
          </a:p>
        </p:txBody>
      </p:sp>
      <p:sp>
        <p:nvSpPr>
          <p:cNvPr id="185419" name="Text Box 75"/>
          <p:cNvSpPr txBox="1">
            <a:spLocks noChangeArrowheads="1"/>
          </p:cNvSpPr>
          <p:nvPr/>
        </p:nvSpPr>
        <p:spPr bwMode="auto">
          <a:xfrm>
            <a:off x="4064000" y="1711325"/>
            <a:ext cx="1666875" cy="9112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rIns="54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95000"/>
              </a:lnSpc>
            </a:pPr>
            <a:r>
              <a:rPr lang="en-US" altLang="en-US" sz="1400" b="1" u="sng">
                <a:solidFill>
                  <a:srgbClr val="000000"/>
                </a:solidFill>
                <a:latin typeface="Arial" pitchFamily="34" charset="0"/>
              </a:rPr>
              <a:t>Intermediate</a:t>
            </a:r>
          </a:p>
          <a:p>
            <a:pPr>
              <a:lnSpc>
                <a:spcPct val="95000"/>
              </a:lnSpc>
            </a:pPr>
            <a:r>
              <a:rPr lang="en-US" altLang="en-US" sz="1400" b="1">
                <a:solidFill>
                  <a:srgbClr val="000000"/>
                </a:solidFill>
                <a:latin typeface="Arial" pitchFamily="34" charset="0"/>
              </a:rPr>
              <a:t>RS 18 - 31</a:t>
            </a:r>
          </a:p>
          <a:p>
            <a:pPr>
              <a:lnSpc>
                <a:spcPct val="95000"/>
              </a:lnSpc>
            </a:pPr>
            <a:r>
              <a:rPr lang="en-US" altLang="en-US" sz="1400" b="1">
                <a:solidFill>
                  <a:srgbClr val="000000"/>
                </a:solidFill>
                <a:latin typeface="Arial" pitchFamily="34" charset="0"/>
              </a:rPr>
              <a:t>Rec. Rate = 14.3%</a:t>
            </a:r>
          </a:p>
          <a:p>
            <a:pPr>
              <a:lnSpc>
                <a:spcPct val="95000"/>
              </a:lnSpc>
            </a:pPr>
            <a:r>
              <a:rPr lang="en-US" altLang="en-US" sz="1400" b="1">
                <a:solidFill>
                  <a:srgbClr val="000000"/>
                </a:solidFill>
                <a:latin typeface="Arial" pitchFamily="34" charset="0"/>
              </a:rPr>
              <a:t>C.I. = 8.3% - 20.3%</a:t>
            </a:r>
          </a:p>
        </p:txBody>
      </p:sp>
      <p:sp>
        <p:nvSpPr>
          <p:cNvPr id="185420" name="Text Box 76"/>
          <p:cNvSpPr txBox="1">
            <a:spLocks noChangeArrowheads="1"/>
          </p:cNvSpPr>
          <p:nvPr/>
        </p:nvSpPr>
        <p:spPr bwMode="auto">
          <a:xfrm>
            <a:off x="5867400" y="1711325"/>
            <a:ext cx="1766888" cy="9112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rIns="540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95000"/>
              </a:lnSpc>
            </a:pPr>
            <a:r>
              <a:rPr lang="en-US" altLang="en-US" sz="1400" b="1" u="sng">
                <a:solidFill>
                  <a:srgbClr val="000000"/>
                </a:solidFill>
                <a:latin typeface="Arial" pitchFamily="34" charset="0"/>
              </a:rPr>
              <a:t>High</a:t>
            </a:r>
          </a:p>
          <a:p>
            <a:pPr>
              <a:lnSpc>
                <a:spcPct val="95000"/>
              </a:lnSpc>
            </a:pPr>
            <a:r>
              <a:rPr lang="en-US" altLang="en-US" sz="1400" b="1">
                <a:latin typeface="Arial" pitchFamily="34" charset="0"/>
                <a:sym typeface="Symbol" pitchFamily="18" charset="2"/>
              </a:rPr>
              <a:t>RS  31</a:t>
            </a:r>
            <a:endParaRPr lang="en-US" altLang="en-US" sz="1400" b="1">
              <a:solidFill>
                <a:srgbClr val="000000"/>
              </a:solidFill>
              <a:latin typeface="Arial" pitchFamily="34" charset="0"/>
            </a:endParaRPr>
          </a:p>
          <a:p>
            <a:pPr>
              <a:lnSpc>
                <a:spcPct val="95000"/>
              </a:lnSpc>
            </a:pPr>
            <a:r>
              <a:rPr lang="en-US" altLang="en-US" sz="1400" b="1">
                <a:solidFill>
                  <a:srgbClr val="000000"/>
                </a:solidFill>
                <a:latin typeface="Arial" pitchFamily="34" charset="0"/>
              </a:rPr>
              <a:t>Rec. Rate = 30.5%</a:t>
            </a:r>
          </a:p>
          <a:p>
            <a:pPr>
              <a:lnSpc>
                <a:spcPct val="95000"/>
              </a:lnSpc>
            </a:pPr>
            <a:r>
              <a:rPr lang="en-US" altLang="en-US" sz="1400" b="1">
                <a:solidFill>
                  <a:srgbClr val="000000"/>
                </a:solidFill>
                <a:latin typeface="Arial" pitchFamily="34" charset="0"/>
              </a:rPr>
              <a:t>C.I. = 23.6% - 37.4%</a:t>
            </a:r>
          </a:p>
        </p:txBody>
      </p:sp>
      <p:sp>
        <p:nvSpPr>
          <p:cNvPr id="8" name="TextBox 7"/>
          <p:cNvSpPr txBox="1"/>
          <p:nvPr/>
        </p:nvSpPr>
        <p:spPr>
          <a:xfrm>
            <a:off x="4172744" y="2824633"/>
            <a:ext cx="1208088" cy="1015663"/>
          </a:xfrm>
          <a:prstGeom prst="rect">
            <a:avLst/>
          </a:prstGeom>
          <a:noFill/>
        </p:spPr>
        <p:txBody>
          <a:bodyPr wrap="square" rtlCol="0">
            <a:spAutoFit/>
          </a:bodyPr>
          <a:lstStyle/>
          <a:p>
            <a:pPr algn="ctr"/>
            <a:r>
              <a:rPr lang="en-US" sz="6000" dirty="0"/>
              <a:t>?</a:t>
            </a:r>
          </a:p>
        </p:txBody>
      </p:sp>
    </p:spTree>
    <p:extLst>
      <p:ext uri="{BB962C8B-B14F-4D97-AF65-F5344CB8AC3E}">
        <p14:creationId xmlns:p14="http://schemas.microsoft.com/office/powerpoint/2010/main" val="1189792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700"/>
                            </p:stCondLst>
                            <p:childTnLst>
                              <p:par>
                                <p:cTn id="9" presetID="23" presetClass="entr" presetSubtype="16" fill="hold" nodeType="after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400"/>
                            </p:stCondLst>
                            <p:childTnLst>
                              <p:par>
                                <p:cTn id="14" presetID="22" presetClass="entr" presetSubtype="8" fill="hold" grpId="0" nodeType="afterEffect">
                                  <p:stCondLst>
                                    <p:cond delay="200"/>
                                  </p:stCondLst>
                                  <p:childTnLst>
                                    <p:set>
                                      <p:cBhvr>
                                        <p:cTn id="15" dur="1" fill="hold">
                                          <p:stCondLst>
                                            <p:cond delay="0"/>
                                          </p:stCondLst>
                                        </p:cTn>
                                        <p:tgtEl>
                                          <p:spTgt spid="185408"/>
                                        </p:tgtEl>
                                        <p:attrNameLst>
                                          <p:attrName>style.visibility</p:attrName>
                                        </p:attrNameLst>
                                      </p:cBhvr>
                                      <p:to>
                                        <p:strVal val="visible"/>
                                      </p:to>
                                    </p:set>
                                    <p:animEffect transition="in" filter="wipe(left)">
                                      <p:cBhvr>
                                        <p:cTn id="16" dur="500"/>
                                        <p:tgtEl>
                                          <p:spTgt spid="185408"/>
                                        </p:tgtEl>
                                      </p:cBhvr>
                                    </p:animEffect>
                                  </p:childTnLst>
                                </p:cTn>
                              </p:par>
                            </p:childTnLst>
                          </p:cTn>
                        </p:par>
                        <p:par>
                          <p:cTn id="17" fill="hold" nodeType="afterGroup">
                            <p:stCondLst>
                              <p:cond delay="2100"/>
                            </p:stCondLst>
                            <p:childTnLst>
                              <p:par>
                                <p:cTn id="18" presetID="23" presetClass="entr" presetSubtype="16" fill="hold" nodeType="afterEffect">
                                  <p:stCondLst>
                                    <p:cond delay="2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800"/>
                            </p:stCondLst>
                            <p:childTnLst>
                              <p:par>
                                <p:cTn id="23" presetID="22" presetClass="entr" presetSubtype="8" fill="hold" nodeType="after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nodeType="afterGroup">
                            <p:stCondLst>
                              <p:cond delay="3500"/>
                            </p:stCondLst>
                            <p:childTnLst>
                              <p:par>
                                <p:cTn id="27" presetID="22" presetClass="entr" presetSubtype="4" fill="hold" nodeType="afterEffect">
                                  <p:stCondLst>
                                    <p:cond delay="20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nodeType="afterGroup">
                            <p:stCondLst>
                              <p:cond delay="4200"/>
                            </p:stCondLst>
                            <p:childTnLst>
                              <p:par>
                                <p:cTn id="31" presetID="14" presetClass="entr" presetSubtype="10" fill="hold" grpId="0" nodeType="afterEffect">
                                  <p:stCondLst>
                                    <p:cond delay="200"/>
                                  </p:stCondLst>
                                  <p:childTnLst>
                                    <p:set>
                                      <p:cBhvr>
                                        <p:cTn id="32" dur="1" fill="hold">
                                          <p:stCondLst>
                                            <p:cond delay="0"/>
                                          </p:stCondLst>
                                        </p:cTn>
                                        <p:tgtEl>
                                          <p:spTgt spid="185418"/>
                                        </p:tgtEl>
                                        <p:attrNameLst>
                                          <p:attrName>style.visibility</p:attrName>
                                        </p:attrNameLst>
                                      </p:cBhvr>
                                      <p:to>
                                        <p:strVal val="visible"/>
                                      </p:to>
                                    </p:set>
                                    <p:animEffect transition="in" filter="randombar(horizontal)">
                                      <p:cBhvr>
                                        <p:cTn id="33" dur="500"/>
                                        <p:tgtEl>
                                          <p:spTgt spid="185418"/>
                                        </p:tgtEl>
                                      </p:cBhvr>
                                    </p:animEffect>
                                  </p:childTnLst>
                                </p:cTn>
                              </p:par>
                            </p:childTnLst>
                          </p:cTn>
                        </p:par>
                        <p:par>
                          <p:cTn id="34" fill="hold" nodeType="afterGroup">
                            <p:stCondLst>
                              <p:cond delay="4900"/>
                            </p:stCondLst>
                            <p:childTnLst>
                              <p:par>
                                <p:cTn id="35" presetID="14" presetClass="entr" presetSubtype="10" fill="hold" grpId="0" nodeType="afterEffect">
                                  <p:stCondLst>
                                    <p:cond delay="200"/>
                                  </p:stCondLst>
                                  <p:childTnLst>
                                    <p:set>
                                      <p:cBhvr>
                                        <p:cTn id="36" dur="1" fill="hold">
                                          <p:stCondLst>
                                            <p:cond delay="0"/>
                                          </p:stCondLst>
                                        </p:cTn>
                                        <p:tgtEl>
                                          <p:spTgt spid="185419"/>
                                        </p:tgtEl>
                                        <p:attrNameLst>
                                          <p:attrName>style.visibility</p:attrName>
                                        </p:attrNameLst>
                                      </p:cBhvr>
                                      <p:to>
                                        <p:strVal val="visible"/>
                                      </p:to>
                                    </p:set>
                                    <p:animEffect transition="in" filter="randombar(horizontal)">
                                      <p:cBhvr>
                                        <p:cTn id="37" dur="500"/>
                                        <p:tgtEl>
                                          <p:spTgt spid="185419"/>
                                        </p:tgtEl>
                                      </p:cBhvr>
                                    </p:animEffect>
                                  </p:childTnLst>
                                </p:cTn>
                              </p:par>
                            </p:childTnLst>
                          </p:cTn>
                        </p:par>
                        <p:par>
                          <p:cTn id="38" fill="hold" nodeType="afterGroup">
                            <p:stCondLst>
                              <p:cond delay="5600"/>
                            </p:stCondLst>
                            <p:childTnLst>
                              <p:par>
                                <p:cTn id="39" presetID="14" presetClass="entr" presetSubtype="10" fill="hold" grpId="0" nodeType="afterEffect">
                                  <p:stCondLst>
                                    <p:cond delay="200"/>
                                  </p:stCondLst>
                                  <p:childTnLst>
                                    <p:set>
                                      <p:cBhvr>
                                        <p:cTn id="40" dur="1" fill="hold">
                                          <p:stCondLst>
                                            <p:cond delay="0"/>
                                          </p:stCondLst>
                                        </p:cTn>
                                        <p:tgtEl>
                                          <p:spTgt spid="185420"/>
                                        </p:tgtEl>
                                        <p:attrNameLst>
                                          <p:attrName>style.visibility</p:attrName>
                                        </p:attrNameLst>
                                      </p:cBhvr>
                                      <p:to>
                                        <p:strVal val="visible"/>
                                      </p:to>
                                    </p:set>
                                    <p:animEffect transition="in" filter="randombar(horizontal)">
                                      <p:cBhvr>
                                        <p:cTn id="41" dur="500"/>
                                        <p:tgtEl>
                                          <p:spTgt spid="185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08" grpId="0" animBg="1"/>
      <p:bldP spid="185418" grpId="0" animBg="1" autoUpdateAnimBg="0"/>
      <p:bldP spid="185419" grpId="0" animBg="1" autoUpdateAnimBg="0"/>
      <p:bldP spid="18542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1454150" y="3060700"/>
            <a:ext cx="6088063" cy="1905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43" name="Rectangle 3"/>
          <p:cNvSpPr>
            <a:spLocks noChangeArrowheads="1"/>
          </p:cNvSpPr>
          <p:nvPr/>
        </p:nvSpPr>
        <p:spPr bwMode="auto">
          <a:xfrm>
            <a:off x="0" y="0"/>
            <a:ext cx="9144000" cy="1146175"/>
          </a:xfrm>
          <a:prstGeom prst="rect">
            <a:avLst/>
          </a:prstGeom>
          <a:ln/>
        </p:spPr>
        <p:style>
          <a:lnRef idx="0">
            <a:schemeClr val="accent4"/>
          </a:lnRef>
          <a:fillRef idx="3">
            <a:schemeClr val="accent4"/>
          </a:fillRef>
          <a:effectRef idx="3">
            <a:schemeClr val="accent4"/>
          </a:effectRef>
          <a:fontRef idx="minor">
            <a:schemeClr val="lt1"/>
          </a:fontRef>
        </p:style>
        <p:txBody>
          <a:bodyPr lIns="128864" tIns="64432" rIns="128864" bIns="64432">
            <a:spAutoFit/>
          </a:bodyPr>
          <a:lstStyle/>
          <a:p>
            <a:pPr algn="ctr" defTabSz="1279525" eaLnBrk="0" hangingPunct="0"/>
            <a:r>
              <a:rPr lang="en-US" altLang="en-US" sz="3200" dirty="0" err="1" smtClean="0">
                <a:solidFill>
                  <a:srgbClr val="FFFF00"/>
                </a:solidFill>
                <a:ea typeface="MS PGothic" pitchFamily="34" charset="-128"/>
              </a:rPr>
              <a:t>TAILORx</a:t>
            </a:r>
            <a:r>
              <a:rPr lang="en-US" altLang="en-US" sz="3200" dirty="0" smtClean="0">
                <a:solidFill>
                  <a:srgbClr val="FFFF00"/>
                </a:solidFill>
                <a:ea typeface="MS PGothic" pitchFamily="34" charset="-128"/>
              </a:rPr>
              <a:t> </a:t>
            </a:r>
            <a:r>
              <a:rPr lang="en-US" altLang="en-US" sz="3200" dirty="0">
                <a:solidFill>
                  <a:srgbClr val="FFFF00"/>
                </a:solidFill>
                <a:ea typeface="MS PGothic" pitchFamily="34" charset="-128"/>
              </a:rPr>
              <a:t>Trial</a:t>
            </a:r>
          </a:p>
          <a:p>
            <a:pPr algn="ctr" defTabSz="1279525" eaLnBrk="0" hangingPunct="0"/>
            <a:r>
              <a:rPr lang="en-US" altLang="en-US" sz="2700" u="sng" dirty="0">
                <a:solidFill>
                  <a:srgbClr val="FFFF00"/>
                </a:solidFill>
                <a:ea typeface="MS PGothic" pitchFamily="34" charset="-128"/>
              </a:rPr>
              <a:t>T</a:t>
            </a:r>
            <a:r>
              <a:rPr lang="en-US" altLang="en-US" sz="2700" dirty="0">
                <a:solidFill>
                  <a:srgbClr val="FFFF00"/>
                </a:solidFill>
                <a:ea typeface="MS PGothic" pitchFamily="34" charset="-128"/>
              </a:rPr>
              <a:t>rial </a:t>
            </a:r>
            <a:r>
              <a:rPr lang="en-US" altLang="en-US" sz="2700" u="sng" dirty="0">
                <a:solidFill>
                  <a:srgbClr val="FFFF00"/>
                </a:solidFill>
                <a:ea typeface="MS PGothic" pitchFamily="34" charset="-128"/>
              </a:rPr>
              <a:t>A</a:t>
            </a:r>
            <a:r>
              <a:rPr lang="en-US" altLang="en-US" sz="2700" dirty="0">
                <a:solidFill>
                  <a:srgbClr val="FFFF00"/>
                </a:solidFill>
                <a:ea typeface="MS PGothic" pitchFamily="34" charset="-128"/>
              </a:rPr>
              <a:t>ssigning </a:t>
            </a:r>
            <a:r>
              <a:rPr lang="en-US" altLang="en-US" sz="2700" u="sng" dirty="0" err="1">
                <a:solidFill>
                  <a:srgbClr val="FFFF00"/>
                </a:solidFill>
                <a:ea typeface="MS PGothic" pitchFamily="34" charset="-128"/>
              </a:rPr>
              <a:t>I</a:t>
            </a:r>
            <a:r>
              <a:rPr lang="en-US" altLang="en-US" sz="2700" dirty="0" err="1">
                <a:solidFill>
                  <a:srgbClr val="FFFF00"/>
                </a:solidFill>
                <a:ea typeface="MS PGothic" pitchFamily="34" charset="-128"/>
              </a:rPr>
              <a:t>ndividua</a:t>
            </a:r>
            <a:r>
              <a:rPr lang="en-US" altLang="en-US" sz="2700" u="sng" dirty="0" err="1">
                <a:solidFill>
                  <a:srgbClr val="FFFF00"/>
                </a:solidFill>
                <a:ea typeface="MS PGothic" pitchFamily="34" charset="-128"/>
              </a:rPr>
              <a:t>L</a:t>
            </a:r>
            <a:r>
              <a:rPr lang="en-US" altLang="en-US" sz="2700" dirty="0" err="1">
                <a:solidFill>
                  <a:srgbClr val="FFFF00"/>
                </a:solidFill>
                <a:ea typeface="MS PGothic" pitchFamily="34" charset="-128"/>
              </a:rPr>
              <a:t>ized</a:t>
            </a:r>
            <a:r>
              <a:rPr lang="en-US" altLang="en-US" sz="2700" dirty="0">
                <a:solidFill>
                  <a:srgbClr val="FFFF00"/>
                </a:solidFill>
                <a:ea typeface="MS PGothic" pitchFamily="34" charset="-128"/>
              </a:rPr>
              <a:t> </a:t>
            </a:r>
            <a:r>
              <a:rPr lang="en-US" altLang="en-US" sz="2700" u="sng" dirty="0">
                <a:solidFill>
                  <a:srgbClr val="FFFF00"/>
                </a:solidFill>
                <a:ea typeface="MS PGothic" pitchFamily="34" charset="-128"/>
              </a:rPr>
              <a:t>O</a:t>
            </a:r>
            <a:r>
              <a:rPr lang="en-US" altLang="en-US" sz="2700" dirty="0">
                <a:solidFill>
                  <a:srgbClr val="FFFF00"/>
                </a:solidFill>
                <a:ea typeface="MS PGothic" pitchFamily="34" charset="-128"/>
              </a:rPr>
              <a:t>ptions for </a:t>
            </a:r>
            <a:r>
              <a:rPr lang="en-US" altLang="en-US" sz="2700" u="sng" dirty="0">
                <a:solidFill>
                  <a:srgbClr val="FFFF00"/>
                </a:solidFill>
                <a:ea typeface="MS PGothic" pitchFamily="34" charset="-128"/>
              </a:rPr>
              <a:t>Treatment</a:t>
            </a:r>
            <a:r>
              <a:rPr lang="en-US" altLang="en-US" sz="3400" dirty="0">
                <a:solidFill>
                  <a:srgbClr val="FFFF00"/>
                </a:solidFill>
                <a:ea typeface="MS PGothic" pitchFamily="34" charset="-128"/>
              </a:rPr>
              <a:t> </a:t>
            </a:r>
          </a:p>
        </p:txBody>
      </p:sp>
      <p:sp>
        <p:nvSpPr>
          <p:cNvPr id="35844" name="Line 4"/>
          <p:cNvSpPr>
            <a:spLocks noChangeShapeType="1"/>
          </p:cNvSpPr>
          <p:nvPr/>
        </p:nvSpPr>
        <p:spPr bwMode="auto">
          <a:xfrm flipH="1">
            <a:off x="1446213" y="3041650"/>
            <a:ext cx="7937" cy="152400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5" name="Line 5"/>
          <p:cNvSpPr>
            <a:spLocks noChangeShapeType="1"/>
          </p:cNvSpPr>
          <p:nvPr/>
        </p:nvSpPr>
        <p:spPr bwMode="auto">
          <a:xfrm>
            <a:off x="7524750" y="3057525"/>
            <a:ext cx="12700" cy="1690688"/>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6" name="Rectangle 6"/>
          <p:cNvSpPr>
            <a:spLocks noChangeArrowheads="1"/>
          </p:cNvSpPr>
          <p:nvPr/>
        </p:nvSpPr>
        <p:spPr bwMode="auto">
          <a:xfrm>
            <a:off x="1835150" y="1219200"/>
            <a:ext cx="5214938" cy="10541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128864" tIns="64432" rIns="128864" bIns="64432">
            <a:spAutoFit/>
          </a:bodyPr>
          <a:lstStyle/>
          <a:p>
            <a:pPr algn="ctr" defTabSz="1279525" eaLnBrk="0" hangingPunct="0"/>
            <a:r>
              <a:rPr lang="en-US" altLang="en-US" sz="2000" dirty="0">
                <a:solidFill>
                  <a:schemeClr val="bg1"/>
                </a:solidFill>
                <a:ea typeface="MS PGothic" pitchFamily="34" charset="-128"/>
              </a:rPr>
              <a:t>Node Negative </a:t>
            </a:r>
            <a:br>
              <a:rPr lang="en-US" altLang="en-US" sz="2000" dirty="0">
                <a:solidFill>
                  <a:schemeClr val="bg1"/>
                </a:solidFill>
                <a:ea typeface="MS PGothic" pitchFamily="34" charset="-128"/>
              </a:rPr>
            </a:br>
            <a:r>
              <a:rPr lang="en-US" altLang="en-US" sz="2000" dirty="0">
                <a:solidFill>
                  <a:schemeClr val="bg1"/>
                </a:solidFill>
                <a:ea typeface="MS PGothic" pitchFamily="34" charset="-128"/>
              </a:rPr>
              <a:t>ER+ /</a:t>
            </a:r>
            <a:r>
              <a:rPr lang="en-US" altLang="en-US" sz="2000" dirty="0" err="1">
                <a:solidFill>
                  <a:schemeClr val="bg1"/>
                </a:solidFill>
                <a:ea typeface="MS PGothic" pitchFamily="34" charset="-128"/>
              </a:rPr>
              <a:t>PgR</a:t>
            </a:r>
            <a:r>
              <a:rPr lang="en-US" altLang="en-US" sz="2000" dirty="0">
                <a:solidFill>
                  <a:schemeClr val="bg1"/>
                </a:solidFill>
                <a:ea typeface="MS PGothic" pitchFamily="34" charset="-128"/>
              </a:rPr>
              <a:t>+</a:t>
            </a:r>
            <a:br>
              <a:rPr lang="en-US" altLang="en-US" sz="2000" dirty="0">
                <a:solidFill>
                  <a:schemeClr val="bg1"/>
                </a:solidFill>
                <a:ea typeface="MS PGothic" pitchFamily="34" charset="-128"/>
              </a:rPr>
            </a:br>
            <a:r>
              <a:rPr lang="en-US" altLang="en-US" sz="2000" dirty="0">
                <a:solidFill>
                  <a:schemeClr val="bg1"/>
                </a:solidFill>
                <a:ea typeface="MS PGothic" pitchFamily="34" charset="-128"/>
              </a:rPr>
              <a:t> HER2 negative </a:t>
            </a:r>
            <a:r>
              <a:rPr lang="en-US" altLang="en-US" sz="2000" dirty="0" smtClean="0">
                <a:solidFill>
                  <a:schemeClr val="bg1"/>
                </a:solidFill>
                <a:ea typeface="MS PGothic" pitchFamily="34" charset="-128"/>
              </a:rPr>
              <a:t>  </a:t>
            </a:r>
            <a:r>
              <a:rPr lang="en-US" altLang="en-US" dirty="0" smtClean="0">
                <a:solidFill>
                  <a:schemeClr val="bg1"/>
                </a:solidFill>
                <a:ea typeface="MS PGothic" pitchFamily="34" charset="-128"/>
              </a:rPr>
              <a:t>(</a:t>
            </a:r>
            <a:r>
              <a:rPr lang="en-US" altLang="en-US" dirty="0">
                <a:solidFill>
                  <a:schemeClr val="bg1"/>
                </a:solidFill>
                <a:ea typeface="MS PGothic" pitchFamily="34" charset="-128"/>
              </a:rPr>
              <a:t>IHC 0-1+ or FISH [-])</a:t>
            </a:r>
          </a:p>
        </p:txBody>
      </p:sp>
      <p:sp>
        <p:nvSpPr>
          <p:cNvPr id="35847" name="Rectangle 7"/>
          <p:cNvSpPr>
            <a:spLocks noChangeArrowheads="1"/>
          </p:cNvSpPr>
          <p:nvPr/>
        </p:nvSpPr>
        <p:spPr bwMode="auto">
          <a:xfrm>
            <a:off x="1993900" y="2376488"/>
            <a:ext cx="4560888" cy="46831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128864" tIns="64432" rIns="128864" bIns="64432">
            <a:spAutoFit/>
          </a:bodyPr>
          <a:lstStyle/>
          <a:p>
            <a:pPr algn="ctr" defTabSz="1279525" eaLnBrk="0" hangingPunct="0"/>
            <a:r>
              <a:rPr lang="en-US" altLang="en-US" sz="2200">
                <a:solidFill>
                  <a:srgbClr val="FFFFFF"/>
                </a:solidFill>
                <a:ea typeface="MS PGothic" pitchFamily="34" charset="-128"/>
              </a:rPr>
              <a:t>Oncotype DX™ Assay</a:t>
            </a:r>
            <a:endParaRPr lang="en-US" altLang="en-US" sz="2200">
              <a:solidFill>
                <a:schemeClr val="tx2"/>
              </a:solidFill>
              <a:ea typeface="MS PGothic" pitchFamily="34" charset="-128"/>
            </a:endParaRPr>
          </a:p>
        </p:txBody>
      </p:sp>
      <p:sp>
        <p:nvSpPr>
          <p:cNvPr id="35848" name="Rectangle 8"/>
          <p:cNvSpPr>
            <a:spLocks noChangeArrowheads="1"/>
          </p:cNvSpPr>
          <p:nvPr/>
        </p:nvSpPr>
        <p:spPr bwMode="auto">
          <a:xfrm>
            <a:off x="304800" y="2991644"/>
            <a:ext cx="1978025" cy="18224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28864" tIns="64432" rIns="128864" bIns="64432">
            <a:spAutoFit/>
          </a:bodyPr>
          <a:lstStyle/>
          <a:p>
            <a:pPr algn="ctr" defTabSz="1279525" eaLnBrk="0" hangingPunct="0"/>
            <a:r>
              <a:rPr lang="en-US" altLang="en-US" sz="2200" dirty="0">
                <a:solidFill>
                  <a:schemeClr val="tx1"/>
                </a:solidFill>
                <a:ea typeface="MS PGothic" pitchFamily="34" charset="-128"/>
              </a:rPr>
              <a:t>RS &lt; 11</a:t>
            </a:r>
          </a:p>
          <a:p>
            <a:pPr algn="ctr" defTabSz="1279525" eaLnBrk="0" hangingPunct="0"/>
            <a:r>
              <a:rPr lang="en-US" altLang="en-US" sz="2200" dirty="0">
                <a:solidFill>
                  <a:schemeClr val="tx1"/>
                </a:solidFill>
                <a:ea typeface="MS PGothic" pitchFamily="34" charset="-128"/>
              </a:rPr>
              <a:t>Hormonal</a:t>
            </a:r>
          </a:p>
          <a:p>
            <a:pPr algn="ctr" defTabSz="1279525" eaLnBrk="0" hangingPunct="0"/>
            <a:r>
              <a:rPr lang="en-US" altLang="en-US" sz="2200" dirty="0">
                <a:solidFill>
                  <a:schemeClr val="tx1"/>
                </a:solidFill>
                <a:ea typeface="MS PGothic" pitchFamily="34" charset="-128"/>
              </a:rPr>
              <a:t>Therapy*</a:t>
            </a:r>
          </a:p>
          <a:p>
            <a:pPr algn="ctr" defTabSz="1279525" eaLnBrk="0" hangingPunct="0"/>
            <a:r>
              <a:rPr lang="en-US" altLang="en-US" sz="2200" dirty="0">
                <a:solidFill>
                  <a:schemeClr val="tx1"/>
                </a:solidFill>
                <a:ea typeface="MS PGothic" pitchFamily="34" charset="-128"/>
              </a:rPr>
              <a:t>(Arm A)</a:t>
            </a:r>
          </a:p>
          <a:p>
            <a:pPr algn="ctr" defTabSz="1279525" eaLnBrk="0" hangingPunct="0"/>
            <a:r>
              <a:rPr lang="en-US" altLang="en-US" sz="2200" dirty="0">
                <a:solidFill>
                  <a:schemeClr val="tx1"/>
                </a:solidFill>
                <a:ea typeface="MS PGothic" pitchFamily="34" charset="-128"/>
              </a:rPr>
              <a:t>(29%)</a:t>
            </a:r>
          </a:p>
        </p:txBody>
      </p:sp>
      <p:sp>
        <p:nvSpPr>
          <p:cNvPr id="35849" name="Rectangle 9"/>
          <p:cNvSpPr>
            <a:spLocks noChangeArrowheads="1"/>
          </p:cNvSpPr>
          <p:nvPr/>
        </p:nvSpPr>
        <p:spPr bwMode="auto">
          <a:xfrm>
            <a:off x="2846388" y="3286125"/>
            <a:ext cx="2946400" cy="3176588"/>
          </a:xfrm>
          <a:prstGeom prst="rect">
            <a:avLst/>
          </a:prstGeom>
          <a:solidFill>
            <a:schemeClr val="accent3">
              <a:lumMod val="50000"/>
            </a:schemeClr>
          </a:solidFill>
          <a:ln>
            <a:headEnd/>
            <a:tailEnd/>
          </a:ln>
        </p:spPr>
        <p:style>
          <a:lnRef idx="1">
            <a:schemeClr val="accent3"/>
          </a:lnRef>
          <a:fillRef idx="3">
            <a:schemeClr val="accent3"/>
          </a:fillRef>
          <a:effectRef idx="2">
            <a:schemeClr val="accent3"/>
          </a:effectRef>
          <a:fontRef idx="minor">
            <a:schemeClr val="lt1"/>
          </a:fontRef>
        </p:style>
        <p:txBody>
          <a:bodyPr lIns="128864" tIns="64432" rIns="128864" bIns="64432">
            <a:spAutoFit/>
          </a:bodyPr>
          <a:lstStyle/>
          <a:p>
            <a:pPr algn="ctr" defTabSz="1279525" eaLnBrk="0" hangingPunct="0"/>
            <a:r>
              <a:rPr lang="en-US" altLang="en-US" sz="2200" dirty="0">
                <a:solidFill>
                  <a:srgbClr val="FFFF00"/>
                </a:solidFill>
                <a:ea typeface="MS PGothic" pitchFamily="34" charset="-128"/>
              </a:rPr>
              <a:t>RS 11 - 25</a:t>
            </a:r>
          </a:p>
          <a:p>
            <a:pPr algn="ctr" defTabSz="1279525" eaLnBrk="0" hangingPunct="0"/>
            <a:r>
              <a:rPr lang="en-US" altLang="en-US" sz="2200" dirty="0">
                <a:solidFill>
                  <a:srgbClr val="FFFF00"/>
                </a:solidFill>
                <a:ea typeface="MS PGothic" pitchFamily="34" charset="-128"/>
              </a:rPr>
              <a:t>Randomize</a:t>
            </a:r>
          </a:p>
          <a:p>
            <a:pPr algn="ctr" defTabSz="1279525" eaLnBrk="0" hangingPunct="0"/>
            <a:r>
              <a:rPr lang="en-US" altLang="en-US" sz="2200" dirty="0">
                <a:solidFill>
                  <a:srgbClr val="FFFF00"/>
                </a:solidFill>
                <a:ea typeface="MS PGothic" pitchFamily="34" charset="-128"/>
              </a:rPr>
              <a:t>Hormonal Rx*</a:t>
            </a:r>
          </a:p>
          <a:p>
            <a:pPr algn="ctr" defTabSz="1279525" eaLnBrk="0" hangingPunct="0"/>
            <a:r>
              <a:rPr lang="en-US" altLang="en-US" sz="2200" dirty="0">
                <a:solidFill>
                  <a:srgbClr val="FFFF00"/>
                </a:solidFill>
                <a:ea typeface="MS PGothic" pitchFamily="34" charset="-128"/>
              </a:rPr>
              <a:t>(Arm B)</a:t>
            </a:r>
          </a:p>
          <a:p>
            <a:pPr algn="ctr" defTabSz="1279525" eaLnBrk="0" hangingPunct="0"/>
            <a:r>
              <a:rPr lang="en-US" altLang="en-US" sz="2200" dirty="0">
                <a:solidFill>
                  <a:srgbClr val="FFFF00"/>
                </a:solidFill>
                <a:ea typeface="MS PGothic" pitchFamily="34" charset="-128"/>
              </a:rPr>
              <a:t>vs.</a:t>
            </a:r>
          </a:p>
          <a:p>
            <a:pPr algn="ctr" defTabSz="1279525" eaLnBrk="0" hangingPunct="0"/>
            <a:r>
              <a:rPr lang="en-US" altLang="en-US" sz="2200" dirty="0">
                <a:solidFill>
                  <a:srgbClr val="FFFF00"/>
                </a:solidFill>
                <a:ea typeface="MS PGothic" pitchFamily="34" charset="-128"/>
              </a:rPr>
              <a:t>Chemotherapy*         + Hormonal Rx*</a:t>
            </a:r>
          </a:p>
          <a:p>
            <a:pPr algn="ctr" defTabSz="1279525" eaLnBrk="0" hangingPunct="0"/>
            <a:r>
              <a:rPr lang="en-US" altLang="en-US" sz="2200" dirty="0">
                <a:solidFill>
                  <a:srgbClr val="FFFF00"/>
                </a:solidFill>
                <a:ea typeface="MS PGothic" pitchFamily="34" charset="-128"/>
              </a:rPr>
              <a:t>(Arm C)</a:t>
            </a:r>
          </a:p>
          <a:p>
            <a:pPr algn="ctr" defTabSz="1279525" eaLnBrk="0" hangingPunct="0"/>
            <a:r>
              <a:rPr lang="en-US" altLang="en-US" sz="2200" dirty="0">
                <a:solidFill>
                  <a:srgbClr val="FFFF00"/>
                </a:solidFill>
                <a:ea typeface="MS PGothic" pitchFamily="34" charset="-128"/>
              </a:rPr>
              <a:t>(44%)</a:t>
            </a:r>
          </a:p>
        </p:txBody>
      </p:sp>
      <p:sp>
        <p:nvSpPr>
          <p:cNvPr id="35850" name="Rectangle 10"/>
          <p:cNvSpPr>
            <a:spLocks noChangeArrowheads="1"/>
          </p:cNvSpPr>
          <p:nvPr/>
        </p:nvSpPr>
        <p:spPr bwMode="auto">
          <a:xfrm>
            <a:off x="6122988" y="2845225"/>
            <a:ext cx="2806700" cy="2162175"/>
          </a:xfrm>
          <a:prstGeom prst="rect">
            <a:avLst/>
          </a:prstGeom>
          <a:solidFill>
            <a:schemeClr val="accent1">
              <a:lumMod val="75000"/>
            </a:schemeClr>
          </a:solidFill>
          <a:ln w="28575">
            <a:solidFill>
              <a:schemeClr val="tx1"/>
            </a:solidFill>
            <a:miter lim="800000"/>
            <a:headEnd/>
            <a:tailEnd/>
          </a:ln>
        </p:spPr>
        <p:txBody>
          <a:bodyPr lIns="128864" tIns="64432" rIns="128864" bIns="64432">
            <a:spAutoFit/>
          </a:bodyPr>
          <a:lstStyle/>
          <a:p>
            <a:pPr algn="ctr" defTabSz="1279525" eaLnBrk="0" hangingPunct="0"/>
            <a:r>
              <a:rPr lang="en-US" altLang="en-US" sz="2200" dirty="0">
                <a:solidFill>
                  <a:schemeClr val="bg1"/>
                </a:solidFill>
                <a:ea typeface="MS PGothic" pitchFamily="34" charset="-128"/>
              </a:rPr>
              <a:t>RS &gt; 25</a:t>
            </a:r>
          </a:p>
          <a:p>
            <a:pPr algn="ctr" defTabSz="1279525" eaLnBrk="0" hangingPunct="0"/>
            <a:r>
              <a:rPr lang="en-US" altLang="en-US" sz="2200" dirty="0">
                <a:solidFill>
                  <a:schemeClr val="bg1"/>
                </a:solidFill>
                <a:ea typeface="MS PGothic" pitchFamily="34" charset="-128"/>
              </a:rPr>
              <a:t>Chemotherapy*</a:t>
            </a:r>
          </a:p>
          <a:p>
            <a:pPr algn="ctr" defTabSz="1279525" eaLnBrk="0" hangingPunct="0"/>
            <a:r>
              <a:rPr lang="en-US" altLang="en-US" sz="2200" dirty="0">
                <a:solidFill>
                  <a:schemeClr val="bg1"/>
                </a:solidFill>
                <a:ea typeface="MS PGothic" pitchFamily="34" charset="-128"/>
              </a:rPr>
              <a:t>+</a:t>
            </a:r>
          </a:p>
          <a:p>
            <a:pPr algn="ctr" defTabSz="1279525" eaLnBrk="0" hangingPunct="0"/>
            <a:r>
              <a:rPr lang="en-US" altLang="en-US" sz="2200" dirty="0">
                <a:solidFill>
                  <a:srgbClr val="FFFFFF"/>
                </a:solidFill>
                <a:ea typeface="MS PGothic" pitchFamily="34" charset="-128"/>
              </a:rPr>
              <a:t>Hormonal Rx*</a:t>
            </a:r>
          </a:p>
          <a:p>
            <a:pPr algn="ctr" defTabSz="1279525" eaLnBrk="0" hangingPunct="0"/>
            <a:r>
              <a:rPr lang="en-US" altLang="en-US" sz="2200" dirty="0">
                <a:solidFill>
                  <a:srgbClr val="FFFFFF"/>
                </a:solidFill>
                <a:ea typeface="MS PGothic" pitchFamily="34" charset="-128"/>
              </a:rPr>
              <a:t>(Arm D)</a:t>
            </a:r>
          </a:p>
          <a:p>
            <a:pPr algn="ctr" defTabSz="1279525" eaLnBrk="0" hangingPunct="0"/>
            <a:r>
              <a:rPr lang="en-US" altLang="en-US" sz="2200" dirty="0">
                <a:solidFill>
                  <a:srgbClr val="FFFFFF"/>
                </a:solidFill>
                <a:ea typeface="MS PGothic" pitchFamily="34" charset="-128"/>
              </a:rPr>
              <a:t>(27%)</a:t>
            </a:r>
          </a:p>
        </p:txBody>
      </p:sp>
      <p:sp>
        <p:nvSpPr>
          <p:cNvPr id="35851" name="Line 11"/>
          <p:cNvSpPr>
            <a:spLocks noChangeShapeType="1"/>
          </p:cNvSpPr>
          <p:nvPr/>
        </p:nvSpPr>
        <p:spPr bwMode="auto">
          <a:xfrm flipH="1" flipV="1">
            <a:off x="4284663" y="2924175"/>
            <a:ext cx="0" cy="363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12"/>
          <p:cNvSpPr>
            <a:spLocks noChangeShapeType="1"/>
          </p:cNvSpPr>
          <p:nvPr/>
        </p:nvSpPr>
        <p:spPr bwMode="auto">
          <a:xfrm flipV="1">
            <a:off x="4292600" y="2179638"/>
            <a:ext cx="0" cy="2301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022696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19201"/>
            <a:ext cx="6629400" cy="2739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dirty="0" err="1"/>
              <a:t>TAILORx</a:t>
            </a:r>
            <a:r>
              <a:rPr lang="en-US" sz="2000" dirty="0"/>
              <a:t> seeks to incorporate a molecular profiling test </a:t>
            </a:r>
            <a:r>
              <a:rPr lang="en-US" sz="2000" dirty="0" smtClean="0"/>
              <a:t>into </a:t>
            </a:r>
            <a:r>
              <a:rPr lang="en-US" sz="2000" dirty="0"/>
              <a:t>clinical decision making, </a:t>
            </a:r>
            <a:endParaRPr lang="en-US" sz="2000" dirty="0" smtClean="0"/>
          </a:p>
          <a:p>
            <a:endParaRPr lang="en-US" sz="2000" dirty="0" smtClean="0"/>
          </a:p>
          <a:p>
            <a:r>
              <a:rPr lang="en-US" sz="3200" dirty="0" smtClean="0">
                <a:solidFill>
                  <a:srgbClr val="FF0000"/>
                </a:solidFill>
              </a:rPr>
              <a:t>q:</a:t>
            </a:r>
            <a:r>
              <a:rPr lang="en-US" sz="2000" dirty="0" smtClean="0"/>
              <a:t>  Can we spare </a:t>
            </a:r>
            <a:r>
              <a:rPr lang="en-US" sz="2000" dirty="0"/>
              <a:t>women unnecessary treatment if chemotherapy is not likely to be of </a:t>
            </a:r>
            <a:r>
              <a:rPr lang="en-US" sz="2000" dirty="0" smtClean="0"/>
              <a:t>benefit</a:t>
            </a:r>
            <a:r>
              <a:rPr lang="en-US" sz="2000" dirty="0"/>
              <a:t>. </a:t>
            </a:r>
            <a:r>
              <a:rPr lang="en-US" sz="2000" dirty="0" smtClean="0"/>
              <a:t>??</a:t>
            </a:r>
          </a:p>
          <a:p>
            <a:endParaRPr lang="en-US" sz="2000" dirty="0"/>
          </a:p>
          <a:p>
            <a:r>
              <a:rPr lang="en-US" sz="2000" dirty="0" err="1" smtClean="0"/>
              <a:t>TAILORx</a:t>
            </a:r>
            <a:r>
              <a:rPr lang="en-US" sz="2000" dirty="0" smtClean="0"/>
              <a:t> </a:t>
            </a:r>
            <a:r>
              <a:rPr lang="en-US" sz="2000" dirty="0"/>
              <a:t>is one of the first trials to examine a methodology for personalizing cancer treatment</a:t>
            </a:r>
          </a:p>
        </p:txBody>
      </p:sp>
    </p:spTree>
    <p:extLst>
      <p:ext uri="{BB962C8B-B14F-4D97-AF65-F5344CB8AC3E}">
        <p14:creationId xmlns:p14="http://schemas.microsoft.com/office/powerpoint/2010/main" val="11254873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72" y="2667000"/>
            <a:ext cx="9144000" cy="3810000"/>
          </a:xfrm>
          <a:solidFill>
            <a:schemeClr val="bg1"/>
          </a:solidFill>
        </p:spPr>
        <p:txBody>
          <a:bodyPr/>
          <a:lstStyle/>
          <a:p>
            <a:r>
              <a:rPr lang="en-US" sz="1800" dirty="0"/>
              <a:t>At a median follow-up of </a:t>
            </a:r>
            <a:r>
              <a:rPr lang="en-US" sz="1800" dirty="0" smtClean="0"/>
              <a:t>9 </a:t>
            </a:r>
            <a:r>
              <a:rPr lang="en-US" sz="1800" dirty="0"/>
              <a:t>years, </a:t>
            </a:r>
            <a:r>
              <a:rPr lang="en-US" sz="1800" dirty="0" smtClean="0"/>
              <a:t>indicating </a:t>
            </a:r>
            <a:r>
              <a:rPr lang="en-US" sz="1800" dirty="0"/>
              <a:t>that hormone therapy alone was not less effective than chemotherapy plus hormone therapy in women with a Breast Recurrence Score of 11 to 25. </a:t>
            </a:r>
            <a:r>
              <a:rPr lang="en-US" sz="1800" dirty="0" smtClean="0"/>
              <a:t>as regard DFS, </a:t>
            </a:r>
            <a:r>
              <a:rPr lang="en-US" sz="1800" dirty="0" err="1" smtClean="0"/>
              <a:t>dist</a:t>
            </a:r>
            <a:r>
              <a:rPr lang="en-US" sz="1800" dirty="0" smtClean="0"/>
              <a:t> met, and </a:t>
            </a:r>
            <a:r>
              <a:rPr lang="en-US" sz="1800" dirty="0"/>
              <a:t>OS(83.3% </a:t>
            </a:r>
            <a:r>
              <a:rPr lang="en-US" sz="1800" dirty="0" err="1"/>
              <a:t>vs</a:t>
            </a:r>
            <a:r>
              <a:rPr lang="en-US" sz="1800" dirty="0"/>
              <a:t> 84.3</a:t>
            </a:r>
            <a:r>
              <a:rPr lang="en-US" sz="1800" dirty="0" smtClean="0"/>
              <a:t>%),</a:t>
            </a:r>
            <a:r>
              <a:rPr lang="en-US" sz="1800" dirty="0"/>
              <a:t> (94.5% </a:t>
            </a:r>
            <a:r>
              <a:rPr lang="en-US" sz="1800" dirty="0" err="1"/>
              <a:t>vs</a:t>
            </a:r>
            <a:r>
              <a:rPr lang="en-US" sz="1800" dirty="0"/>
              <a:t> 95.0%), (93.9% </a:t>
            </a:r>
            <a:r>
              <a:rPr lang="en-US" sz="1800" dirty="0" err="1"/>
              <a:t>vs</a:t>
            </a:r>
            <a:r>
              <a:rPr lang="en-US" sz="1800" dirty="0"/>
              <a:t> 93.8%), </a:t>
            </a:r>
          </a:p>
          <a:p>
            <a:pPr marL="0" indent="0">
              <a:buNone/>
            </a:pPr>
            <a:endParaRPr lang="en-US" sz="1800" dirty="0" smtClean="0"/>
          </a:p>
          <a:p>
            <a:r>
              <a:rPr lang="en-US" sz="1800" dirty="0" smtClean="0"/>
              <a:t>Another </a:t>
            </a:r>
            <a:r>
              <a:rPr lang="en-US" sz="1800" dirty="0"/>
              <a:t>important finding was the identification of the group that did have some chemotherapy </a:t>
            </a:r>
            <a:r>
              <a:rPr lang="en-US" sz="1800" dirty="0" smtClean="0"/>
              <a:t>benefit </a:t>
            </a:r>
            <a:r>
              <a:rPr lang="en-US" sz="2400" u="sng" dirty="0">
                <a:solidFill>
                  <a:srgbClr val="FF0000"/>
                </a:solidFill>
              </a:rPr>
              <a:t>((women 50 years or younger who had a Breast Recurrence Score of between 16 and 25.))</a:t>
            </a:r>
          </a:p>
        </p:txBody>
      </p:sp>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1752600"/>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2" name="TextBox 1"/>
          <p:cNvSpPr txBox="1"/>
          <p:nvPr/>
        </p:nvSpPr>
        <p:spPr>
          <a:xfrm>
            <a:off x="0" y="1295400"/>
            <a:ext cx="9144000" cy="1200329"/>
          </a:xfrm>
          <a:prstGeom prst="rect">
            <a:avLst/>
          </a:prstGeom>
          <a:solidFill>
            <a:schemeClr val="tx1"/>
          </a:solidFill>
        </p:spPr>
        <p:txBody>
          <a:bodyPr wrap="square" rtlCol="0">
            <a:spAutoFit/>
          </a:bodyPr>
          <a:lstStyle/>
          <a:p>
            <a:r>
              <a:rPr lang="en-US" dirty="0">
                <a:solidFill>
                  <a:srgbClr val="FFFF00"/>
                </a:solidFill>
              </a:rPr>
              <a:t>The </a:t>
            </a:r>
            <a:r>
              <a:rPr lang="en-US" dirty="0" err="1">
                <a:solidFill>
                  <a:srgbClr val="FFFF00"/>
                </a:solidFill>
              </a:rPr>
              <a:t>TAILORx</a:t>
            </a:r>
            <a:r>
              <a:rPr lang="en-US" dirty="0">
                <a:solidFill>
                  <a:srgbClr val="FFFF00"/>
                </a:solidFill>
              </a:rPr>
              <a:t> trial enrolled 10,273 women with </a:t>
            </a:r>
            <a:r>
              <a:rPr lang="en-US" dirty="0" err="1" smtClean="0">
                <a:solidFill>
                  <a:srgbClr val="FFFF00"/>
                </a:solidFill>
              </a:rPr>
              <a:t>HR+ve</a:t>
            </a:r>
            <a:r>
              <a:rPr lang="en-US" dirty="0" smtClean="0">
                <a:solidFill>
                  <a:srgbClr val="FFFF00"/>
                </a:solidFill>
              </a:rPr>
              <a:t> &amp; </a:t>
            </a:r>
            <a:r>
              <a:rPr lang="en-US" dirty="0">
                <a:solidFill>
                  <a:srgbClr val="FFFF00"/>
                </a:solidFill>
              </a:rPr>
              <a:t>HER2-negative, </a:t>
            </a:r>
            <a:r>
              <a:rPr lang="en-US" dirty="0" smtClean="0">
                <a:solidFill>
                  <a:srgbClr val="FFFF00"/>
                </a:solidFill>
              </a:rPr>
              <a:t>LN –</a:t>
            </a:r>
            <a:r>
              <a:rPr lang="en-US" dirty="0" err="1" smtClean="0">
                <a:solidFill>
                  <a:srgbClr val="FFFF00"/>
                </a:solidFill>
              </a:rPr>
              <a:t>ve</a:t>
            </a:r>
            <a:endParaRPr lang="en-US" dirty="0" smtClean="0">
              <a:solidFill>
                <a:srgbClr val="FFFF00"/>
              </a:solidFill>
            </a:endParaRPr>
          </a:p>
          <a:p>
            <a:r>
              <a:rPr lang="en-US" dirty="0" smtClean="0">
                <a:solidFill>
                  <a:srgbClr val="FFFF00"/>
                </a:solidFill>
              </a:rPr>
              <a:t> </a:t>
            </a:r>
          </a:p>
          <a:p>
            <a:r>
              <a:rPr lang="en-US" dirty="0" smtClean="0">
                <a:solidFill>
                  <a:srgbClr val="FFFF00"/>
                </a:solidFill>
              </a:rPr>
              <a:t>6,711 </a:t>
            </a:r>
            <a:r>
              <a:rPr lang="en-US" dirty="0">
                <a:solidFill>
                  <a:srgbClr val="FFFF00"/>
                </a:solidFill>
              </a:rPr>
              <a:t>had </a:t>
            </a:r>
            <a:r>
              <a:rPr lang="en-US" dirty="0" smtClean="0">
                <a:solidFill>
                  <a:srgbClr val="FFFF00"/>
                </a:solidFill>
              </a:rPr>
              <a:t> R S (11 - 25) </a:t>
            </a:r>
            <a:r>
              <a:rPr lang="en-US" dirty="0">
                <a:solidFill>
                  <a:srgbClr val="FFFF00"/>
                </a:solidFill>
              </a:rPr>
              <a:t>and were randomly assigned to receive hormone therapy alone or hormone therapy and chemotherapy.</a:t>
            </a:r>
          </a:p>
        </p:txBody>
      </p:sp>
    </p:spTree>
    <p:extLst>
      <p:ext uri="{BB962C8B-B14F-4D97-AF65-F5344CB8AC3E}">
        <p14:creationId xmlns:p14="http://schemas.microsoft.com/office/powerpoint/2010/main" val="33157137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7172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2" name="Rectangle 1"/>
          <p:cNvSpPr/>
          <p:nvPr/>
        </p:nvSpPr>
        <p:spPr>
          <a:xfrm>
            <a:off x="0" y="2590800"/>
            <a:ext cx="9144000" cy="4154984"/>
          </a:xfrm>
          <a:prstGeom prst="rect">
            <a:avLst/>
          </a:prstGeom>
          <a:solidFill>
            <a:schemeClr val="bg1"/>
          </a:solidFill>
        </p:spPr>
        <p:txBody>
          <a:bodyPr wrap="square">
            <a:spAutoFit/>
          </a:bodyPr>
          <a:lstStyle/>
          <a:p>
            <a:pPr algn="ctr"/>
            <a:r>
              <a:rPr lang="en-US" sz="2400" u="sng" dirty="0"/>
              <a:t>chemotherapy may be spared in</a:t>
            </a:r>
            <a:r>
              <a:rPr lang="en-US" sz="2400" dirty="0"/>
              <a:t>:</a:t>
            </a:r>
          </a:p>
          <a:p>
            <a:pPr algn="ctr"/>
            <a:endParaRPr lang="en-US" sz="2400" dirty="0"/>
          </a:p>
          <a:p>
            <a:pPr algn="ctr"/>
            <a:r>
              <a:rPr lang="en-US" sz="2400" dirty="0"/>
              <a:t>    All women older than 50 </a:t>
            </a:r>
            <a:r>
              <a:rPr lang="en-US" sz="2400" dirty="0" err="1" smtClean="0"/>
              <a:t>ys</a:t>
            </a:r>
            <a:r>
              <a:rPr lang="en-US" sz="2400" dirty="0" smtClean="0"/>
              <a:t> </a:t>
            </a:r>
            <a:r>
              <a:rPr lang="en-US" sz="2400" dirty="0"/>
              <a:t>with hormone receptor–positive, HER2-negative, node-negative breast cancer and a Recurrence </a:t>
            </a:r>
            <a:r>
              <a:rPr lang="en-US" sz="2400" u="sng" dirty="0"/>
              <a:t>Score of 0 to 25 </a:t>
            </a:r>
            <a:endParaRPr lang="en-US" sz="2400" u="sng" dirty="0" smtClean="0"/>
          </a:p>
          <a:p>
            <a:pPr algn="ctr"/>
            <a:endParaRPr lang="en-US" sz="2400" dirty="0" smtClean="0"/>
          </a:p>
          <a:p>
            <a:pPr algn="ctr"/>
            <a:r>
              <a:rPr lang="en-US" sz="2400" dirty="0" smtClean="0"/>
              <a:t>All </a:t>
            </a:r>
            <a:r>
              <a:rPr lang="en-US" sz="2400" dirty="0"/>
              <a:t>women 50 </a:t>
            </a:r>
            <a:r>
              <a:rPr lang="en-US" sz="2400" dirty="0" err="1" smtClean="0"/>
              <a:t>ys</a:t>
            </a:r>
            <a:r>
              <a:rPr lang="en-US" sz="2400" dirty="0" smtClean="0"/>
              <a:t> </a:t>
            </a:r>
            <a:r>
              <a:rPr lang="en-US" sz="2400" dirty="0"/>
              <a:t>or younger with hormone receptor–positive, HER2-negative, node-negative breast cancer and a Recurrence </a:t>
            </a:r>
            <a:r>
              <a:rPr lang="en-US" sz="2400" u="sng" dirty="0"/>
              <a:t>Score of 0 to </a:t>
            </a:r>
            <a:r>
              <a:rPr lang="en-US" sz="2400" u="sng" dirty="0" smtClean="0"/>
              <a:t>15</a:t>
            </a:r>
          </a:p>
          <a:p>
            <a:pPr algn="ctr"/>
            <a:endParaRPr lang="en-US" sz="2400" u="sng" dirty="0" smtClean="0"/>
          </a:p>
          <a:p>
            <a:pPr algn="ctr"/>
            <a:r>
              <a:rPr lang="en-US" sz="2400" u="sng" dirty="0" smtClean="0">
                <a:solidFill>
                  <a:srgbClr val="FF0000"/>
                </a:solidFill>
              </a:rPr>
              <a:t>Grey zone in premenopausal 15-25 ???</a:t>
            </a:r>
            <a:endParaRPr lang="en-US" sz="2400" u="sng" dirty="0">
              <a:solidFill>
                <a:srgbClr val="FF0000"/>
              </a:solidFill>
            </a:endParaRPr>
          </a:p>
        </p:txBody>
      </p:sp>
    </p:spTree>
    <p:extLst>
      <p:ext uri="{BB962C8B-B14F-4D97-AF65-F5344CB8AC3E}">
        <p14:creationId xmlns:p14="http://schemas.microsoft.com/office/powerpoint/2010/main" val="33157137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04800"/>
            <a:ext cx="9144000" cy="1295400"/>
          </a:xfrm>
          <a:solidFill>
            <a:schemeClr val="bg2">
              <a:lumMod val="20000"/>
              <a:lumOff val="80000"/>
            </a:schemeClr>
          </a:solidFill>
        </p:spPr>
        <p:txBody>
          <a:bodyPr/>
          <a:lstStyle/>
          <a:p>
            <a:pPr algn="ctr" rtl="0" eaLnBrk="1" hangingPunct="1">
              <a:defRPr/>
            </a:pPr>
            <a:r>
              <a:rPr lang="en-US" sz="2000" dirty="0" smtClean="0"/>
              <a:t>High risk premenopausal luminal A breast cancer patients derive no benefit from adjuvant chemotherapy: Results from DBCG77B randomized trial, </a:t>
            </a:r>
            <a:r>
              <a:rPr lang="en-US" sz="2000" i="1" dirty="0" smtClean="0"/>
              <a:t>Nielsen TO, SABCS2015 </a:t>
            </a:r>
            <a:r>
              <a:rPr lang="en-US" sz="2000" dirty="0" smtClean="0"/>
              <a:t>[S1-08] </a:t>
            </a:r>
            <a:endParaRPr lang="ar-EG" sz="2000" dirty="0" smtClean="0"/>
          </a:p>
        </p:txBody>
      </p:sp>
      <p:sp>
        <p:nvSpPr>
          <p:cNvPr id="36867" name="Content Placeholder 2"/>
          <p:cNvSpPr>
            <a:spLocks noGrp="1"/>
          </p:cNvSpPr>
          <p:nvPr>
            <p:ph idx="1"/>
          </p:nvPr>
        </p:nvSpPr>
        <p:spPr>
          <a:xfrm>
            <a:off x="76200" y="1504950"/>
            <a:ext cx="9067800" cy="4495800"/>
          </a:xfrm>
          <a:solidFill>
            <a:schemeClr val="bg1"/>
          </a:solidFill>
        </p:spPr>
        <p:txBody>
          <a:bodyPr/>
          <a:lstStyle/>
          <a:p>
            <a:pPr eaLnBrk="1" hangingPunct="1">
              <a:buFontTx/>
              <a:buNone/>
            </a:pPr>
            <a:r>
              <a:rPr lang="en-US" sz="2800" dirty="0" smtClean="0"/>
              <a:t>Premenopausal women whose invasive breast cancers were of the luminal A subtype had comparable 10-year disease-free survival rates regardless of whether or not they received adjuvant chemotherapy, according to data from :</a:t>
            </a:r>
          </a:p>
          <a:p>
            <a:pPr eaLnBrk="1" hangingPunct="1">
              <a:buFontTx/>
              <a:buNone/>
            </a:pPr>
            <a:r>
              <a:rPr lang="en-US" sz="2800" dirty="0" smtClean="0"/>
              <a:t>Phase IIIDBC G778 Clinical </a:t>
            </a:r>
            <a:r>
              <a:rPr lang="en-US" sz="2800" dirty="0"/>
              <a:t>trial </a:t>
            </a:r>
          </a:p>
          <a:p>
            <a:pPr eaLnBrk="1" hangingPunct="1">
              <a:buFontTx/>
              <a:buNone/>
            </a:pPr>
            <a:endParaRPr lang="en-US" sz="2800" dirty="0" smtClean="0"/>
          </a:p>
        </p:txBody>
      </p:sp>
      <p:sp>
        <p:nvSpPr>
          <p:cNvPr id="2" name="TextBox 1"/>
          <p:cNvSpPr txBox="1"/>
          <p:nvPr/>
        </p:nvSpPr>
        <p:spPr>
          <a:xfrm>
            <a:off x="1295400" y="5943600"/>
            <a:ext cx="75438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mtClean="0">
                <a:solidFill>
                  <a:schemeClr val="accent2">
                    <a:lumMod val="50000"/>
                  </a:schemeClr>
                </a:solidFill>
                <a:hlinkClick r:id="rId3"/>
              </a:rPr>
              <a:t>phase III DBCG77B clinical trial</a:t>
            </a:r>
            <a:r>
              <a:rPr lang="en-US" smtClean="0">
                <a:solidFill>
                  <a:schemeClr val="accent2">
                    <a:lumMod val="50000"/>
                  </a:schemeClr>
                </a:solidFill>
              </a:rPr>
              <a:t>, </a:t>
            </a:r>
            <a:r>
              <a:rPr lang="en-US" dirty="0" err="1"/>
              <a:t>Torsten</a:t>
            </a:r>
            <a:r>
              <a:rPr lang="en-US" dirty="0"/>
              <a:t> </a:t>
            </a:r>
            <a:r>
              <a:rPr lang="en-US" dirty="0" smtClean="0"/>
              <a:t>Nielsen, </a:t>
            </a:r>
            <a:r>
              <a:rPr lang="en-US" dirty="0"/>
              <a:t>the University of British Columbia in Vancouver, </a:t>
            </a:r>
            <a:r>
              <a:rPr lang="en-US" dirty="0" smtClean="0"/>
              <a:t>Canada. </a:t>
            </a:r>
            <a:r>
              <a:rPr lang="en-US" dirty="0" smtClean="0">
                <a:solidFill>
                  <a:schemeClr val="accent2">
                    <a:lumMod val="50000"/>
                  </a:schemeClr>
                </a:solidFill>
                <a:hlinkClick r:id="rId4"/>
              </a:rPr>
              <a:t>2015  SABCS</a:t>
            </a:r>
            <a:endParaRPr lang="ar-EG" dirty="0">
              <a:solidFill>
                <a:schemeClr val="accent2">
                  <a:lumMod val="50000"/>
                </a:schemeClr>
              </a:solidFill>
            </a:endParaRPr>
          </a:p>
        </p:txBody>
      </p:sp>
    </p:spTree>
    <p:extLst>
      <p:ext uri="{BB962C8B-B14F-4D97-AF65-F5344CB8AC3E}">
        <p14:creationId xmlns:p14="http://schemas.microsoft.com/office/powerpoint/2010/main" val="28653074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75000"/>
            </a:schemeClr>
          </a:solidFill>
        </p:spPr>
        <p:style>
          <a:lnRef idx="1">
            <a:schemeClr val="accent3"/>
          </a:lnRef>
          <a:fillRef idx="3">
            <a:schemeClr val="accent3"/>
          </a:fillRef>
          <a:effectRef idx="2">
            <a:schemeClr val="accent3"/>
          </a:effectRef>
          <a:fontRef idx="minor">
            <a:schemeClr val="lt1"/>
          </a:fontRef>
        </p:style>
        <p:txBody>
          <a:bodyPr/>
          <a:lstStyle/>
          <a:p>
            <a:pPr algn="ctr"/>
            <a:r>
              <a:rPr lang="en-US" dirty="0" smtClean="0">
                <a:solidFill>
                  <a:schemeClr val="bg1"/>
                </a:solidFill>
              </a:rPr>
              <a:t>Why Grey = inconvenient decision  </a:t>
            </a:r>
            <a:endParaRPr lang="en-US" dirty="0">
              <a:solidFill>
                <a:schemeClr val="bg1"/>
              </a:solidFill>
            </a:endParaRPr>
          </a:p>
        </p:txBody>
      </p:sp>
      <p:sp>
        <p:nvSpPr>
          <p:cNvPr id="3" name="Content Placeholder 2"/>
          <p:cNvSpPr>
            <a:spLocks noGrp="1"/>
          </p:cNvSpPr>
          <p:nvPr>
            <p:ph idx="1"/>
          </p:nvPr>
        </p:nvSpPr>
        <p:spPr>
          <a:xfrm>
            <a:off x="0" y="1143000"/>
            <a:ext cx="9144000" cy="4648200"/>
          </a:xfrm>
        </p:spPr>
        <p:txBody>
          <a:bodyPr/>
          <a:lstStyle/>
          <a:p>
            <a:r>
              <a:rPr lang="en-US" sz="2400" dirty="0" smtClean="0"/>
              <a:t>Why inconvenient</a:t>
            </a:r>
          </a:p>
          <a:p>
            <a:r>
              <a:rPr lang="en-US" sz="2400" dirty="0" smtClean="0"/>
              <a:t>A balance between previously established guidelines and new data related to biomarker /biological subtypes</a:t>
            </a:r>
          </a:p>
          <a:p>
            <a:r>
              <a:rPr lang="en-US" sz="2400" dirty="0" smtClean="0"/>
              <a:t>Why this happened in Adjuvant /</a:t>
            </a:r>
            <a:r>
              <a:rPr lang="en-US" sz="2400" dirty="0" err="1" smtClean="0"/>
              <a:t>neoadjuvant</a:t>
            </a:r>
            <a:r>
              <a:rPr lang="en-US" sz="2400" dirty="0" smtClean="0"/>
              <a:t>   </a:t>
            </a:r>
            <a:endParaRPr lang="en-US" sz="2400" dirty="0"/>
          </a:p>
        </p:txBody>
      </p:sp>
      <p:sp>
        <p:nvSpPr>
          <p:cNvPr id="5" name="TextBox 4"/>
          <p:cNvSpPr txBox="1"/>
          <p:nvPr/>
        </p:nvSpPr>
        <p:spPr>
          <a:xfrm>
            <a:off x="1502535" y="3589874"/>
            <a:ext cx="5867399" cy="2554545"/>
          </a:xfrm>
          <a:prstGeom prst="rect">
            <a:avLst/>
          </a:prstGeom>
          <a:solidFill>
            <a:schemeClr val="bg2">
              <a:lumMod val="60000"/>
              <a:lumOff val="40000"/>
            </a:schemeClr>
          </a:solidFill>
        </p:spPr>
        <p:txBody>
          <a:bodyPr wrap="square" rtlCol="0">
            <a:spAutoFit/>
          </a:bodyPr>
          <a:lstStyle/>
          <a:p>
            <a:pPr marL="285750" indent="-285750">
              <a:buFont typeface="Wingdings" pitchFamily="2" charset="2"/>
              <a:buChar char="Ø"/>
            </a:pPr>
            <a:r>
              <a:rPr lang="en-US" sz="1600" b="1" dirty="0" smtClean="0">
                <a:solidFill>
                  <a:srgbClr val="C00000"/>
                </a:solidFill>
              </a:rPr>
              <a:t>HER2-+</a:t>
            </a:r>
            <a:r>
              <a:rPr lang="en-US" sz="1600" b="1" dirty="0" err="1" smtClean="0">
                <a:solidFill>
                  <a:srgbClr val="C00000"/>
                </a:solidFill>
              </a:rPr>
              <a:t>ve</a:t>
            </a:r>
            <a:r>
              <a:rPr lang="en-US" sz="1600" b="1" dirty="0" smtClean="0">
                <a:solidFill>
                  <a:srgbClr val="C00000"/>
                </a:solidFill>
              </a:rPr>
              <a:t>  </a:t>
            </a:r>
            <a:r>
              <a:rPr lang="en-US" sz="1600" b="1" dirty="0">
                <a:solidFill>
                  <a:srgbClr val="C00000"/>
                </a:solidFill>
              </a:rPr>
              <a:t>anti-HER2 therapy plus </a:t>
            </a:r>
            <a:r>
              <a:rPr lang="en-US" sz="1600" b="1" dirty="0" smtClean="0">
                <a:solidFill>
                  <a:srgbClr val="C00000"/>
                </a:solidFill>
              </a:rPr>
              <a:t>chemotherapy</a:t>
            </a:r>
            <a:br>
              <a:rPr lang="en-US" sz="1600" b="1" dirty="0" smtClean="0">
                <a:solidFill>
                  <a:srgbClr val="C00000"/>
                </a:solidFill>
              </a:rPr>
            </a:br>
            <a:r>
              <a:rPr lang="en-US" sz="1600" b="1" dirty="0" smtClean="0">
                <a:solidFill>
                  <a:srgbClr val="C00000"/>
                </a:solidFill>
              </a:rPr>
              <a:t> </a:t>
            </a:r>
          </a:p>
          <a:p>
            <a:pPr marL="285750" indent="-285750">
              <a:buFont typeface="Wingdings" pitchFamily="2" charset="2"/>
              <a:buChar char="Ø"/>
            </a:pPr>
            <a:r>
              <a:rPr lang="en-US" sz="1600" b="1" dirty="0" smtClean="0">
                <a:solidFill>
                  <a:srgbClr val="C00000"/>
                </a:solidFill>
              </a:rPr>
              <a:t>TNBC  </a:t>
            </a:r>
            <a:r>
              <a:rPr lang="en-US" sz="1600" b="1" dirty="0">
                <a:solidFill>
                  <a:srgbClr val="C00000"/>
                </a:solidFill>
              </a:rPr>
              <a:t>chemotherapy </a:t>
            </a:r>
            <a:r>
              <a:rPr lang="en-US" sz="1600" b="1" dirty="0" smtClean="0">
                <a:solidFill>
                  <a:srgbClr val="C00000"/>
                </a:solidFill>
              </a:rPr>
              <a:t>alone</a:t>
            </a:r>
          </a:p>
          <a:p>
            <a:endParaRPr lang="en-US" sz="1600" b="1" dirty="0" smtClean="0">
              <a:solidFill>
                <a:srgbClr val="C00000"/>
              </a:solidFill>
            </a:endParaRPr>
          </a:p>
          <a:p>
            <a:pPr marL="285750" indent="-285750">
              <a:buFont typeface="Wingdings" pitchFamily="2" charset="2"/>
              <a:buChar char="Ø"/>
            </a:pPr>
            <a:r>
              <a:rPr lang="en-US" sz="1600" b="1" dirty="0" smtClean="0">
                <a:solidFill>
                  <a:srgbClr val="C00000"/>
                </a:solidFill>
              </a:rPr>
              <a:t>IN hormone </a:t>
            </a:r>
            <a:r>
              <a:rPr lang="en-US" sz="1600" b="1" dirty="0">
                <a:solidFill>
                  <a:srgbClr val="C00000"/>
                </a:solidFill>
              </a:rPr>
              <a:t>positive, HER2 negative subgroup of cancers that the biggest confusion lies. </a:t>
            </a:r>
            <a:endParaRPr lang="en-US" sz="1600" b="1" dirty="0" smtClean="0">
              <a:solidFill>
                <a:srgbClr val="C00000"/>
              </a:solidFill>
            </a:endParaRPr>
          </a:p>
          <a:p>
            <a:pPr marL="285750" indent="-285750">
              <a:buFont typeface="Wingdings" pitchFamily="2" charset="2"/>
              <a:buChar char="Ø"/>
            </a:pPr>
            <a:endParaRPr lang="en-US" sz="1600" b="1" dirty="0">
              <a:solidFill>
                <a:srgbClr val="C00000"/>
              </a:solidFill>
            </a:endParaRPr>
          </a:p>
          <a:p>
            <a:pPr algn="ctr"/>
            <a:r>
              <a:rPr lang="en-US" sz="1600" b="1" dirty="0" smtClean="0"/>
              <a:t>??? Many </a:t>
            </a:r>
            <a:r>
              <a:rPr lang="en-US" sz="1600" b="1" dirty="0"/>
              <a:t>patients do well with endocrine therapy alone and thus, the addition of chemo </a:t>
            </a:r>
            <a:r>
              <a:rPr lang="en-US" sz="1600" b="1" dirty="0" smtClean="0"/>
              <a:t>could represent  an overtreatment.</a:t>
            </a:r>
            <a:endParaRPr lang="en-US" sz="1600" b="1" dirty="0"/>
          </a:p>
        </p:txBody>
      </p:sp>
      <p:pic>
        <p:nvPicPr>
          <p:cNvPr id="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641" y="4200525"/>
            <a:ext cx="1524000" cy="194389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pic>
        <p:nvPicPr>
          <p:cNvPr id="9" name="Picture 7" descr="j04222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1295400" cy="1648619"/>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1000195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ar-EG" smtClean="0"/>
          </a:p>
        </p:txBody>
      </p:sp>
      <p:sp>
        <p:nvSpPr>
          <p:cNvPr id="23555" name="Content Placeholder 2"/>
          <p:cNvSpPr>
            <a:spLocks noGrp="1"/>
          </p:cNvSpPr>
          <p:nvPr>
            <p:ph idx="1"/>
          </p:nvPr>
        </p:nvSpPr>
        <p:spPr>
          <a:xfrm>
            <a:off x="428625" y="1828800"/>
            <a:ext cx="8258175" cy="4743450"/>
          </a:xfrm>
          <a:solidFill>
            <a:schemeClr val="bg1"/>
          </a:solidFill>
        </p:spPr>
        <p:txBody>
          <a:bodyPr/>
          <a:lstStyle/>
          <a:p>
            <a:pPr eaLnBrk="1" hangingPunct="1">
              <a:buFontTx/>
              <a:buNone/>
              <a:defRPr/>
            </a:pPr>
            <a:r>
              <a:rPr lang="en-US" sz="2800" dirty="0" smtClean="0"/>
              <a:t>Between 1977 and 1983, 1,146 premenopausal women who had lymph node-positive breast cancer that was larger than 5 cm were randomized to two chemotherapy arms and two no- chemotherapy arms in the Danish Breast Cancer Cooperative Group 77B trial. All women received radiotherapy.</a:t>
            </a:r>
          </a:p>
        </p:txBody>
      </p:sp>
    </p:spTree>
    <p:extLst>
      <p:ext uri="{BB962C8B-B14F-4D97-AF65-F5344CB8AC3E}">
        <p14:creationId xmlns:p14="http://schemas.microsoft.com/office/powerpoint/2010/main" val="7238654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428625" y="0"/>
            <a:ext cx="8358188" cy="1571625"/>
          </a:xfrm>
          <a:solidFill>
            <a:srgbClr val="FFCCCC"/>
          </a:solidFill>
        </p:spPr>
        <p:txBody>
          <a:bodyPr/>
          <a:lstStyle/>
          <a:p>
            <a:pPr eaLnBrk="1" hangingPunct="1"/>
            <a:r>
              <a:rPr lang="en-US" sz="2400" dirty="0" smtClean="0"/>
              <a:t>10 y DFS ((DBCG77B)) and  overall survival (OS) between benefit of chemotherapy and subtype  (luminal A </a:t>
            </a:r>
            <a:r>
              <a:rPr lang="en-US" sz="2400" dirty="0" err="1" smtClean="0"/>
              <a:t>vs</a:t>
            </a:r>
            <a:r>
              <a:rPr lang="en-US" sz="2400" dirty="0" smtClean="0"/>
              <a:t> non-luminal A).</a:t>
            </a:r>
            <a:br>
              <a:rPr lang="en-US" sz="2400" dirty="0" smtClean="0"/>
            </a:br>
            <a:endParaRPr lang="ar-EG" sz="2400" dirty="0" smtClean="0"/>
          </a:p>
        </p:txBody>
      </p:sp>
      <p:sp>
        <p:nvSpPr>
          <p:cNvPr id="29698" name="Content Placeholder 2"/>
          <p:cNvSpPr>
            <a:spLocks noGrp="1"/>
          </p:cNvSpPr>
          <p:nvPr>
            <p:ph idx="1"/>
          </p:nvPr>
        </p:nvSpPr>
        <p:spPr>
          <a:xfrm>
            <a:off x="0" y="1371600"/>
            <a:ext cx="9144000" cy="4495800"/>
          </a:xfrm>
          <a:solidFill>
            <a:schemeClr val="bg1"/>
          </a:solidFill>
        </p:spPr>
        <p:txBody>
          <a:bodyPr/>
          <a:lstStyle/>
          <a:p>
            <a:pPr eaLnBrk="1" hangingPunct="1">
              <a:buFontTx/>
              <a:buNone/>
            </a:pPr>
            <a:r>
              <a:rPr lang="en-US" sz="2800" dirty="0" smtClean="0">
                <a:solidFill>
                  <a:srgbClr val="FF0000"/>
                </a:solidFill>
              </a:rPr>
              <a:t>In total, 709 </a:t>
            </a:r>
            <a:r>
              <a:rPr lang="en-US" sz="2800" dirty="0" smtClean="0"/>
              <a:t>patients had tissue available and completed IHC intrinsic subtyping.</a:t>
            </a:r>
          </a:p>
          <a:p>
            <a:pPr eaLnBrk="1" hangingPunct="1">
              <a:buFontTx/>
              <a:buNone/>
            </a:pPr>
            <a:r>
              <a:rPr lang="en-US" sz="2800" dirty="0" smtClean="0"/>
              <a:t>IHC classified 165 as luminal A, 319 luminal B, 58 HER2E and 91 TN</a:t>
            </a:r>
          </a:p>
          <a:p>
            <a:pPr eaLnBrk="1" hangingPunct="1">
              <a:buFontTx/>
              <a:buNone/>
            </a:pPr>
            <a:r>
              <a:rPr lang="en-US" sz="2800" dirty="0" smtClean="0"/>
              <a:t>Patients with luminal A  did not benefit from chemotherapy (HR = 1.07, p = 0.86), </a:t>
            </a:r>
          </a:p>
          <a:p>
            <a:pPr eaLnBrk="1" hangingPunct="1">
              <a:buFontTx/>
              <a:buNone/>
            </a:pPr>
            <a:r>
              <a:rPr lang="en-US" sz="2800" dirty="0" smtClean="0"/>
              <a:t>whereas patients with non-luminal A subtypes did benefit  (HR = 0.50, p &lt; 0.001). </a:t>
            </a:r>
          </a:p>
        </p:txBody>
      </p:sp>
    </p:spTree>
    <p:extLst>
      <p:ext uri="{BB962C8B-B14F-4D97-AF65-F5344CB8AC3E}">
        <p14:creationId xmlns:p14="http://schemas.microsoft.com/office/powerpoint/2010/main" val="13450519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ar-EG" smtClean="0"/>
          </a:p>
        </p:txBody>
      </p:sp>
      <p:pic>
        <p:nvPicPr>
          <p:cNvPr id="337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363" y="0"/>
            <a:ext cx="9037637" cy="5345113"/>
          </a:xfrm>
          <a:noFill/>
        </p:spPr>
      </p:pic>
    </p:spTree>
    <p:extLst>
      <p:ext uri="{BB962C8B-B14F-4D97-AF65-F5344CB8AC3E}">
        <p14:creationId xmlns:p14="http://schemas.microsoft.com/office/powerpoint/2010/main" val="203371091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52400" y="1293813"/>
            <a:ext cx="8713788" cy="64611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fr-BE" dirty="0">
                <a:solidFill>
                  <a:srgbClr val="FFFF00"/>
                </a:solidFill>
                <a:latin typeface="Times New Roman" pitchFamily="18" charset="0"/>
                <a:cs typeface="+mn-cs"/>
              </a:rPr>
              <a:t>ASSESS </a:t>
            </a:r>
            <a:r>
              <a:rPr lang="fr-BE" dirty="0" err="1">
                <a:solidFill>
                  <a:srgbClr val="FFFF00"/>
                </a:solidFill>
                <a:latin typeface="Times New Roman" pitchFamily="18" charset="0"/>
                <a:cs typeface="+mn-cs"/>
              </a:rPr>
              <a:t>Clinical</a:t>
            </a:r>
            <a:r>
              <a:rPr lang="fr-BE" dirty="0">
                <a:solidFill>
                  <a:srgbClr val="FFFF00"/>
                </a:solidFill>
                <a:latin typeface="Times New Roman" pitchFamily="18" charset="0"/>
                <a:cs typeface="+mn-cs"/>
              </a:rPr>
              <a:t> RISK AND </a:t>
            </a:r>
            <a:r>
              <a:rPr lang="fr-BE" dirty="0" err="1">
                <a:solidFill>
                  <a:srgbClr val="FFFF00"/>
                </a:solidFill>
                <a:latin typeface="Times New Roman" pitchFamily="18" charset="0"/>
                <a:cs typeface="+mn-cs"/>
              </a:rPr>
              <a:t>MammaPrint</a:t>
            </a:r>
            <a:r>
              <a:rPr lang="fr-BE" dirty="0">
                <a:solidFill>
                  <a:srgbClr val="FFFF00"/>
                </a:solidFill>
                <a:latin typeface="Times New Roman" pitchFamily="18" charset="0"/>
                <a:cs typeface="+mn-cs"/>
              </a:rPr>
              <a:t> RISK</a:t>
            </a:r>
          </a:p>
          <a:p>
            <a:pPr algn="ctr" fontAlgn="auto">
              <a:spcBef>
                <a:spcPts val="0"/>
              </a:spcBef>
              <a:spcAft>
                <a:spcPts val="0"/>
              </a:spcAft>
              <a:defRPr/>
            </a:pPr>
            <a:r>
              <a:rPr lang="fr-BE" dirty="0">
                <a:solidFill>
                  <a:srgbClr val="FFFF00"/>
                </a:solidFill>
                <a:latin typeface="Times New Roman" pitchFamily="18" charset="0"/>
                <a:cs typeface="+mn-cs"/>
              </a:rPr>
              <a:t>(</a:t>
            </a:r>
            <a:r>
              <a:rPr lang="fr-BE" dirty="0" err="1">
                <a:solidFill>
                  <a:srgbClr val="FFFF00"/>
                </a:solidFill>
                <a:latin typeface="Times New Roman" pitchFamily="18" charset="0"/>
                <a:cs typeface="+mn-cs"/>
              </a:rPr>
              <a:t>adjuvant!online</a:t>
            </a:r>
            <a:r>
              <a:rPr lang="fr-BE" dirty="0">
                <a:solidFill>
                  <a:srgbClr val="FFFF00"/>
                </a:solidFill>
                <a:latin typeface="Times New Roman" pitchFamily="18" charset="0"/>
                <a:cs typeface="+mn-cs"/>
              </a:rPr>
              <a:t> &amp; </a:t>
            </a:r>
            <a:r>
              <a:rPr lang="fr-BE" dirty="0" err="1">
                <a:solidFill>
                  <a:srgbClr val="FFFF00"/>
                </a:solidFill>
                <a:latin typeface="Times New Roman" pitchFamily="18" charset="0"/>
                <a:cs typeface="+mn-cs"/>
              </a:rPr>
              <a:t>MammaPrint</a:t>
            </a:r>
            <a:r>
              <a:rPr lang="fr-BE" dirty="0">
                <a:solidFill>
                  <a:srgbClr val="FFFF00"/>
                </a:solidFill>
                <a:latin typeface="Times New Roman" pitchFamily="18" charset="0"/>
                <a:cs typeface="+mn-cs"/>
              </a:rPr>
              <a:t>)</a:t>
            </a:r>
            <a:endParaRPr lang="en-US" dirty="0">
              <a:solidFill>
                <a:srgbClr val="FFFF00"/>
              </a:solidFill>
              <a:latin typeface="Times New Roman" pitchFamily="18" charset="0"/>
              <a:cs typeface="+mn-cs"/>
            </a:endParaRPr>
          </a:p>
        </p:txBody>
      </p:sp>
      <p:sp>
        <p:nvSpPr>
          <p:cNvPr id="297987" name="Text Box 3"/>
          <p:cNvSpPr txBox="1">
            <a:spLocks noChangeArrowheads="1"/>
          </p:cNvSpPr>
          <p:nvPr/>
        </p:nvSpPr>
        <p:spPr bwMode="auto">
          <a:xfrm>
            <a:off x="323850" y="2781300"/>
            <a:ext cx="2208213" cy="708025"/>
          </a:xfrm>
          <a:prstGeom prst="rect">
            <a:avLst/>
          </a:prstGeom>
          <a:solidFill>
            <a:schemeClr val="accent1">
              <a:lumMod val="50000"/>
            </a:schemeClr>
          </a:solidFill>
          <a:ln w="38100">
            <a:solidFill>
              <a:srgbClr val="FFC000"/>
            </a:solidFill>
            <a:miter lim="800000"/>
            <a:headEnd/>
            <a:tailEnd/>
          </a:ln>
          <a:effectLst/>
        </p:spPr>
        <p:txBody>
          <a:bodyPr>
            <a:spAutoFit/>
          </a:bodyPr>
          <a:lstStyle/>
          <a:p>
            <a:pPr algn="ctr" fontAlgn="auto">
              <a:spcBef>
                <a:spcPts val="0"/>
              </a:spcBef>
              <a:spcAft>
                <a:spcPts val="0"/>
              </a:spcAft>
              <a:defRPr/>
            </a:pPr>
            <a:r>
              <a:rPr lang="fr-BE" sz="2000">
                <a:solidFill>
                  <a:schemeClr val="bg1"/>
                </a:solidFill>
                <a:latin typeface="Times New Roman" pitchFamily="18" charset="0"/>
                <a:cs typeface="+mn-cs"/>
              </a:rPr>
              <a:t>BOTH HIGH  RISK</a:t>
            </a:r>
          </a:p>
        </p:txBody>
      </p:sp>
      <p:sp>
        <p:nvSpPr>
          <p:cNvPr id="297988" name="Text Box 4"/>
          <p:cNvSpPr txBox="1">
            <a:spLocks noChangeArrowheads="1"/>
          </p:cNvSpPr>
          <p:nvPr/>
        </p:nvSpPr>
        <p:spPr bwMode="auto">
          <a:xfrm>
            <a:off x="3449638" y="2781300"/>
            <a:ext cx="2209800" cy="708025"/>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fr-BE" sz="2000" b="1">
                <a:solidFill>
                  <a:srgbClr val="FFFF00"/>
                </a:solidFill>
                <a:latin typeface="Times New Roman" pitchFamily="18" charset="0"/>
                <a:cs typeface="+mn-cs"/>
              </a:rPr>
              <a:t>DISCORDANT</a:t>
            </a:r>
          </a:p>
          <a:p>
            <a:pPr algn="ctr" fontAlgn="auto">
              <a:spcBef>
                <a:spcPts val="0"/>
              </a:spcBef>
              <a:spcAft>
                <a:spcPts val="0"/>
              </a:spcAft>
              <a:defRPr/>
            </a:pPr>
            <a:r>
              <a:rPr lang="fr-BE" sz="2000" b="1">
                <a:solidFill>
                  <a:srgbClr val="FFFF00"/>
                </a:solidFill>
                <a:latin typeface="Times New Roman" pitchFamily="18" charset="0"/>
                <a:cs typeface="+mn-cs"/>
              </a:rPr>
              <a:t>RISK</a:t>
            </a:r>
          </a:p>
        </p:txBody>
      </p:sp>
      <p:sp>
        <p:nvSpPr>
          <p:cNvPr id="297989" name="Text Box 5"/>
          <p:cNvSpPr txBox="1">
            <a:spLocks noChangeArrowheads="1"/>
          </p:cNvSpPr>
          <p:nvPr/>
        </p:nvSpPr>
        <p:spPr bwMode="auto">
          <a:xfrm>
            <a:off x="6370638" y="2781300"/>
            <a:ext cx="2208212" cy="708025"/>
          </a:xfrm>
          <a:prstGeom prst="rect">
            <a:avLst/>
          </a:prstGeom>
          <a:solidFill>
            <a:schemeClr val="bg2">
              <a:lumMod val="40000"/>
              <a:lumOff val="60000"/>
            </a:schemeClr>
          </a:solidFill>
          <a:ln w="38100">
            <a:solidFill>
              <a:srgbClr val="FF0000"/>
            </a:solidFill>
            <a:miter lim="800000"/>
            <a:headEnd/>
            <a:tailEnd/>
          </a:ln>
          <a:effectLst/>
        </p:spPr>
        <p:txBody>
          <a:bodyPr>
            <a:spAutoFit/>
          </a:bodyPr>
          <a:lstStyle/>
          <a:p>
            <a:pPr algn="ctr" fontAlgn="auto">
              <a:spcBef>
                <a:spcPts val="0"/>
              </a:spcBef>
              <a:spcAft>
                <a:spcPts val="0"/>
              </a:spcAft>
              <a:defRPr/>
            </a:pPr>
            <a:r>
              <a:rPr lang="fr-BE" sz="2000" b="1" dirty="0">
                <a:solidFill>
                  <a:schemeClr val="accent2">
                    <a:lumMod val="50000"/>
                  </a:schemeClr>
                </a:solidFill>
                <a:latin typeface="Times New Roman" pitchFamily="18" charset="0"/>
                <a:cs typeface="+mn-cs"/>
              </a:rPr>
              <a:t>BOTH LOW RISK</a:t>
            </a:r>
          </a:p>
        </p:txBody>
      </p:sp>
      <p:sp>
        <p:nvSpPr>
          <p:cNvPr id="43014" name="Line 6"/>
          <p:cNvSpPr>
            <a:spLocks noChangeShapeType="1"/>
          </p:cNvSpPr>
          <p:nvPr/>
        </p:nvSpPr>
        <p:spPr bwMode="auto">
          <a:xfrm flipH="1">
            <a:off x="1655763" y="2205038"/>
            <a:ext cx="1358900" cy="542925"/>
          </a:xfrm>
          <a:prstGeom prst="line">
            <a:avLst/>
          </a:prstGeom>
          <a:ln>
            <a:solidFill>
              <a:schemeClr val="accent1">
                <a:lumMod val="75000"/>
              </a:schemeClr>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15" name="Line 7"/>
          <p:cNvSpPr>
            <a:spLocks noChangeShapeType="1"/>
          </p:cNvSpPr>
          <p:nvPr/>
        </p:nvSpPr>
        <p:spPr bwMode="auto">
          <a:xfrm>
            <a:off x="6472238" y="2205038"/>
            <a:ext cx="1049337" cy="542925"/>
          </a:xfrm>
          <a:prstGeom prst="line">
            <a:avLst/>
          </a:prstGeom>
          <a:ln>
            <a:solidFill>
              <a:schemeClr val="accent1">
                <a:lumMod val="75000"/>
              </a:schemeClr>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97992" name="Text Box 8"/>
          <p:cNvSpPr txBox="1">
            <a:spLocks noChangeArrowheads="1"/>
          </p:cNvSpPr>
          <p:nvPr/>
        </p:nvSpPr>
        <p:spPr bwMode="auto">
          <a:xfrm>
            <a:off x="3686175" y="4006850"/>
            <a:ext cx="1800225" cy="646113"/>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wrap="none">
            <a:spAutoFit/>
          </a:bodyPr>
          <a:lstStyle/>
          <a:p>
            <a:pPr algn="ctr" fontAlgn="auto">
              <a:spcBef>
                <a:spcPts val="0"/>
              </a:spcBef>
              <a:spcAft>
                <a:spcPts val="0"/>
              </a:spcAft>
              <a:defRPr/>
            </a:pPr>
            <a:r>
              <a:rPr lang="fr-BE" b="1">
                <a:solidFill>
                  <a:srgbClr val="FFFF00"/>
                </a:solidFill>
                <a:latin typeface="Times New Roman" pitchFamily="18" charset="0"/>
                <a:cs typeface="+mn-cs"/>
              </a:rPr>
              <a:t>RANDOMIZE</a:t>
            </a:r>
          </a:p>
          <a:p>
            <a:pPr algn="ctr" fontAlgn="auto">
              <a:spcBef>
                <a:spcPts val="0"/>
              </a:spcBef>
              <a:spcAft>
                <a:spcPts val="0"/>
              </a:spcAft>
              <a:defRPr/>
            </a:pPr>
            <a:r>
              <a:rPr lang="fr-BE" b="1">
                <a:solidFill>
                  <a:srgbClr val="FFFF00"/>
                </a:solidFill>
                <a:latin typeface="Times New Roman" pitchFamily="18" charset="0"/>
                <a:cs typeface="+mn-cs"/>
              </a:rPr>
              <a:t>decision-making</a:t>
            </a:r>
            <a:endParaRPr lang="en-US" b="1">
              <a:solidFill>
                <a:srgbClr val="FFFF00"/>
              </a:solidFill>
              <a:latin typeface="Times New Roman" pitchFamily="18" charset="0"/>
              <a:cs typeface="+mn-cs"/>
            </a:endParaRPr>
          </a:p>
        </p:txBody>
      </p:sp>
      <p:sp>
        <p:nvSpPr>
          <p:cNvPr id="297993" name="Text Box 9"/>
          <p:cNvSpPr txBox="1">
            <a:spLocks noChangeArrowheads="1"/>
          </p:cNvSpPr>
          <p:nvPr/>
        </p:nvSpPr>
        <p:spPr bwMode="auto">
          <a:xfrm>
            <a:off x="758825" y="6140450"/>
            <a:ext cx="2139950" cy="412750"/>
          </a:xfrm>
          <a:prstGeom prst="rect">
            <a:avLst/>
          </a:prstGeom>
          <a:ln w="38100">
            <a:solidFill>
              <a:srgbClr val="FF0000"/>
            </a:solidFill>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fr-BE" sz="2000" b="1" dirty="0" err="1">
                <a:solidFill>
                  <a:schemeClr val="bg1"/>
                </a:solidFill>
                <a:latin typeface="Times New Roman" pitchFamily="18" charset="0"/>
              </a:rPr>
              <a:t>Chemotherapy</a:t>
            </a:r>
            <a:r>
              <a:rPr lang="fr-BE" sz="2000" b="1" dirty="0">
                <a:solidFill>
                  <a:schemeClr val="bg1"/>
                </a:solidFill>
                <a:latin typeface="Times New Roman" pitchFamily="18" charset="0"/>
                <a:sym typeface="Symbol" pitchFamily="18" charset="2"/>
              </a:rPr>
              <a:t> </a:t>
            </a:r>
          </a:p>
        </p:txBody>
      </p:sp>
      <p:sp>
        <p:nvSpPr>
          <p:cNvPr id="297994" name="Text Box 10"/>
          <p:cNvSpPr txBox="1">
            <a:spLocks noChangeArrowheads="1"/>
          </p:cNvSpPr>
          <p:nvPr/>
        </p:nvSpPr>
        <p:spPr bwMode="auto">
          <a:xfrm>
            <a:off x="6011863" y="6140450"/>
            <a:ext cx="2476500" cy="400050"/>
          </a:xfrm>
          <a:prstGeom prst="rect">
            <a:avLst/>
          </a:prstGeom>
          <a:ln w="38100">
            <a:solidFill>
              <a:srgbClr val="FF0000"/>
            </a:solidFill>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fr-BE" sz="2000" b="1" dirty="0">
                <a:solidFill>
                  <a:srgbClr val="FFFF00"/>
                </a:solidFill>
                <a:latin typeface="Times New Roman" pitchFamily="18" charset="0"/>
              </a:rPr>
              <a:t>No </a:t>
            </a:r>
            <a:r>
              <a:rPr lang="fr-BE" sz="2000" b="1" dirty="0" err="1">
                <a:solidFill>
                  <a:srgbClr val="FFFF00"/>
                </a:solidFill>
                <a:latin typeface="Times New Roman" pitchFamily="18" charset="0"/>
              </a:rPr>
              <a:t>chemotherapy</a:t>
            </a:r>
            <a:endParaRPr lang="fr-BE" sz="2000" b="1" dirty="0">
              <a:solidFill>
                <a:srgbClr val="FFFF00"/>
              </a:solidFill>
              <a:latin typeface="Times New Roman" pitchFamily="18" charset="0"/>
              <a:sym typeface="Symbol" pitchFamily="18" charset="2"/>
            </a:endParaRPr>
          </a:p>
        </p:txBody>
      </p:sp>
      <p:sp>
        <p:nvSpPr>
          <p:cNvPr id="43019" name="Line 11"/>
          <p:cNvSpPr>
            <a:spLocks noChangeShapeType="1"/>
          </p:cNvSpPr>
          <p:nvPr/>
        </p:nvSpPr>
        <p:spPr bwMode="auto">
          <a:xfrm>
            <a:off x="900113" y="3644900"/>
            <a:ext cx="20637" cy="2306638"/>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20" name="Line 12"/>
          <p:cNvSpPr>
            <a:spLocks noChangeShapeType="1"/>
          </p:cNvSpPr>
          <p:nvPr/>
        </p:nvSpPr>
        <p:spPr bwMode="auto">
          <a:xfrm flipH="1">
            <a:off x="2843213" y="5516563"/>
            <a:ext cx="3673475" cy="373062"/>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21" name="Line 13"/>
          <p:cNvSpPr>
            <a:spLocks noChangeShapeType="1"/>
          </p:cNvSpPr>
          <p:nvPr/>
        </p:nvSpPr>
        <p:spPr bwMode="auto">
          <a:xfrm flipH="1">
            <a:off x="4554538" y="3644900"/>
            <a:ext cx="17462" cy="273050"/>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22" name="Line 14"/>
          <p:cNvSpPr>
            <a:spLocks noChangeShapeType="1"/>
          </p:cNvSpPr>
          <p:nvPr/>
        </p:nvSpPr>
        <p:spPr bwMode="auto">
          <a:xfrm>
            <a:off x="8243888" y="3644900"/>
            <a:ext cx="9525" cy="2335213"/>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97999" name="Text Box 15"/>
          <p:cNvSpPr txBox="1">
            <a:spLocks noChangeArrowheads="1"/>
          </p:cNvSpPr>
          <p:nvPr/>
        </p:nvSpPr>
        <p:spPr bwMode="auto">
          <a:xfrm>
            <a:off x="5156200" y="5045075"/>
            <a:ext cx="1947863" cy="369888"/>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wrap="none">
            <a:spAutoFit/>
          </a:bodyPr>
          <a:lstStyle/>
          <a:p>
            <a:pPr algn="ctr" fontAlgn="auto">
              <a:spcBef>
                <a:spcPts val="0"/>
              </a:spcBef>
              <a:spcAft>
                <a:spcPts val="0"/>
              </a:spcAft>
              <a:defRPr/>
            </a:pPr>
            <a:r>
              <a:rPr lang="fr-BE" b="1">
                <a:solidFill>
                  <a:srgbClr val="FFFF00"/>
                </a:solidFill>
                <a:latin typeface="Times New Roman" pitchFamily="18" charset="0"/>
                <a:cs typeface="+mn-cs"/>
              </a:rPr>
              <a:t>Use MammaPrint</a:t>
            </a:r>
            <a:endParaRPr lang="en-US" b="1">
              <a:solidFill>
                <a:srgbClr val="FFFF00"/>
              </a:solidFill>
              <a:latin typeface="Times New Roman" pitchFamily="18" charset="0"/>
              <a:cs typeface="+mn-cs"/>
            </a:endParaRPr>
          </a:p>
        </p:txBody>
      </p:sp>
      <p:sp>
        <p:nvSpPr>
          <p:cNvPr id="298000" name="Text Box 16"/>
          <p:cNvSpPr txBox="1">
            <a:spLocks noChangeArrowheads="1"/>
          </p:cNvSpPr>
          <p:nvPr/>
        </p:nvSpPr>
        <p:spPr bwMode="auto">
          <a:xfrm>
            <a:off x="1757363" y="5045075"/>
            <a:ext cx="1749425" cy="369888"/>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wrap="none">
            <a:spAutoFit/>
          </a:bodyPr>
          <a:lstStyle/>
          <a:p>
            <a:pPr algn="ctr" fontAlgn="auto">
              <a:spcBef>
                <a:spcPts val="0"/>
              </a:spcBef>
              <a:spcAft>
                <a:spcPts val="0"/>
              </a:spcAft>
              <a:defRPr/>
            </a:pPr>
            <a:r>
              <a:rPr lang="fr-BE" b="1">
                <a:solidFill>
                  <a:srgbClr val="FFFF00"/>
                </a:solidFill>
                <a:latin typeface="Times New Roman" pitchFamily="18" charset="0"/>
                <a:cs typeface="+mn-cs"/>
              </a:rPr>
              <a:t>Use clinical risk</a:t>
            </a:r>
            <a:endParaRPr lang="en-US" b="1">
              <a:solidFill>
                <a:srgbClr val="FFFF00"/>
              </a:solidFill>
              <a:latin typeface="Times New Roman" pitchFamily="18" charset="0"/>
              <a:cs typeface="+mn-cs"/>
            </a:endParaRPr>
          </a:p>
        </p:txBody>
      </p:sp>
      <p:sp>
        <p:nvSpPr>
          <p:cNvPr id="43025" name="Line 17"/>
          <p:cNvSpPr>
            <a:spLocks noChangeShapeType="1"/>
          </p:cNvSpPr>
          <p:nvPr/>
        </p:nvSpPr>
        <p:spPr bwMode="auto">
          <a:xfrm>
            <a:off x="2555875" y="5516563"/>
            <a:ext cx="3600450" cy="360362"/>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26" name="Line 18"/>
          <p:cNvSpPr>
            <a:spLocks noChangeShapeType="1"/>
          </p:cNvSpPr>
          <p:nvPr/>
        </p:nvSpPr>
        <p:spPr bwMode="auto">
          <a:xfrm>
            <a:off x="2411413" y="5546725"/>
            <a:ext cx="6350" cy="360363"/>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27" name="Line 19"/>
          <p:cNvSpPr>
            <a:spLocks noChangeShapeType="1"/>
          </p:cNvSpPr>
          <p:nvPr/>
        </p:nvSpPr>
        <p:spPr bwMode="auto">
          <a:xfrm>
            <a:off x="6588125" y="5516563"/>
            <a:ext cx="0" cy="384175"/>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28" name="Line 20"/>
          <p:cNvSpPr>
            <a:spLocks noChangeShapeType="1"/>
          </p:cNvSpPr>
          <p:nvPr/>
        </p:nvSpPr>
        <p:spPr bwMode="auto">
          <a:xfrm flipH="1">
            <a:off x="4002088" y="4733925"/>
            <a:ext cx="552450" cy="249238"/>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29" name="Line 21"/>
          <p:cNvSpPr>
            <a:spLocks noChangeShapeType="1"/>
          </p:cNvSpPr>
          <p:nvPr/>
        </p:nvSpPr>
        <p:spPr bwMode="auto">
          <a:xfrm>
            <a:off x="4554538" y="4733925"/>
            <a:ext cx="552450" cy="249238"/>
          </a:xfrm>
          <a:prstGeom prst="line">
            <a:avLst/>
          </a:prstGeom>
          <a:ln>
            <a:solidFill>
              <a:srgbClr val="FF0000"/>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98006" name="Text Box 22"/>
          <p:cNvSpPr txBox="1">
            <a:spLocks noChangeArrowheads="1"/>
          </p:cNvSpPr>
          <p:nvPr/>
        </p:nvSpPr>
        <p:spPr bwMode="auto">
          <a:xfrm>
            <a:off x="1600200" y="228600"/>
            <a:ext cx="6553200" cy="5238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fr-BE" sz="2800" b="1">
                <a:solidFill>
                  <a:srgbClr val="FF3300"/>
                </a:solidFill>
                <a:latin typeface="Times New Roman" pitchFamily="18" charset="0"/>
                <a:cs typeface="+mn-cs"/>
              </a:rPr>
              <a:t>MINDACT study design</a:t>
            </a:r>
            <a:endParaRPr lang="en-US" sz="2800" b="1">
              <a:solidFill>
                <a:srgbClr val="FF3300"/>
              </a:solidFill>
              <a:latin typeface="Times New Roman" pitchFamily="18" charset="0"/>
              <a:cs typeface="+mn-cs"/>
            </a:endParaRPr>
          </a:p>
        </p:txBody>
      </p:sp>
      <p:graphicFrame>
        <p:nvGraphicFramePr>
          <p:cNvPr id="43031" name="Object 23">
            <a:hlinkClick r:id="" action="ppaction://ole?verb=0"/>
          </p:cNvPr>
          <p:cNvGraphicFramePr>
            <a:graphicFrameLocks/>
          </p:cNvGraphicFramePr>
          <p:nvPr/>
        </p:nvGraphicFramePr>
        <p:xfrm>
          <a:off x="8229600" y="0"/>
          <a:ext cx="1139825" cy="952500"/>
        </p:xfrm>
        <a:graphic>
          <a:graphicData uri="http://schemas.openxmlformats.org/presentationml/2006/ole">
            <mc:AlternateContent xmlns:mc="http://schemas.openxmlformats.org/markup-compatibility/2006">
              <mc:Choice xmlns:v="urn:schemas-microsoft-com:vml" Requires="v">
                <p:oleObj spid="_x0000_s271372" name="CorelDRAW! Graphic" r:id="rId4" imgW="2247595" imgH="1600200" progId="">
                  <p:embed/>
                </p:oleObj>
              </mc:Choice>
              <mc:Fallback>
                <p:oleObj name="CorelDRAW! Graphic" r:id="rId4" imgW="2247595" imgH="16002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11398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032" name="Picture 24" descr="Transbig logo_fi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24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009" name="Text Box 25"/>
          <p:cNvSpPr txBox="1">
            <a:spLocks noChangeArrowheads="1"/>
          </p:cNvSpPr>
          <p:nvPr/>
        </p:nvSpPr>
        <p:spPr bwMode="auto">
          <a:xfrm>
            <a:off x="2124075" y="908050"/>
            <a:ext cx="5419725" cy="3381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fr-BE" sz="1600" dirty="0">
                <a:latin typeface="Times New Roman" pitchFamily="18" charset="0"/>
              </a:rPr>
              <a:t>6000</a:t>
            </a:r>
            <a:r>
              <a:rPr lang="fr-BE" sz="1600" b="1" dirty="0">
                <a:effectLst>
                  <a:outerShdw blurRad="38100" dist="38100" dir="2700000" algn="tl">
                    <a:srgbClr val="C0C0C0"/>
                  </a:outerShdw>
                </a:effectLst>
                <a:latin typeface="Times New Roman" pitchFamily="18" charset="0"/>
              </a:rPr>
              <a:t> patients, &lt;70 YRS, 1-3 POS NODES</a:t>
            </a:r>
            <a:endParaRPr lang="en-US" sz="1600" b="1" dirty="0">
              <a:effectLst>
                <a:outerShdw blurRad="38100" dist="38100" dir="2700000" algn="tl">
                  <a:srgbClr val="C0C0C0"/>
                </a:outerShdw>
              </a:effectLst>
              <a:latin typeface="Times New Roman" pitchFamily="18" charset="0"/>
            </a:endParaRPr>
          </a:p>
        </p:txBody>
      </p:sp>
      <p:sp>
        <p:nvSpPr>
          <p:cNvPr id="43034" name="Line 26"/>
          <p:cNvSpPr>
            <a:spLocks noChangeShapeType="1"/>
          </p:cNvSpPr>
          <p:nvPr/>
        </p:nvSpPr>
        <p:spPr bwMode="auto">
          <a:xfrm flipH="1">
            <a:off x="4570413" y="2205038"/>
            <a:ext cx="1587" cy="560387"/>
          </a:xfrm>
          <a:prstGeom prst="line">
            <a:avLst/>
          </a:prstGeom>
          <a:ln>
            <a:solidFill>
              <a:schemeClr val="accent1">
                <a:lumMod val="75000"/>
              </a:schemeClr>
            </a:solidFill>
            <a:headEnd/>
            <a:tailEnd type="triangl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3035" name="Text Box 27"/>
          <p:cNvSpPr txBox="1">
            <a:spLocks noChangeArrowheads="1"/>
          </p:cNvSpPr>
          <p:nvPr/>
        </p:nvSpPr>
        <p:spPr bwMode="auto">
          <a:xfrm>
            <a:off x="1524000" y="5514975"/>
            <a:ext cx="639763" cy="400050"/>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000">
                <a:solidFill>
                  <a:srgbClr val="FFFF00"/>
                </a:solidFill>
                <a:latin typeface="Times New Roman" pitchFamily="18" charset="0"/>
              </a:rPr>
              <a:t>high</a:t>
            </a:r>
          </a:p>
        </p:txBody>
      </p:sp>
      <p:sp>
        <p:nvSpPr>
          <p:cNvPr id="43036" name="Text Box 28"/>
          <p:cNvSpPr txBox="1">
            <a:spLocks noChangeArrowheads="1"/>
          </p:cNvSpPr>
          <p:nvPr/>
        </p:nvSpPr>
        <p:spPr bwMode="auto">
          <a:xfrm>
            <a:off x="3222625" y="5716588"/>
            <a:ext cx="639763" cy="400050"/>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000">
                <a:solidFill>
                  <a:srgbClr val="FFFF00"/>
                </a:solidFill>
                <a:latin typeface="Times New Roman" pitchFamily="18" charset="0"/>
              </a:rPr>
              <a:t>high</a:t>
            </a:r>
          </a:p>
        </p:txBody>
      </p:sp>
      <p:sp>
        <p:nvSpPr>
          <p:cNvPr id="43037" name="Text Box 29"/>
          <p:cNvSpPr txBox="1">
            <a:spLocks noChangeArrowheads="1"/>
          </p:cNvSpPr>
          <p:nvPr/>
        </p:nvSpPr>
        <p:spPr bwMode="auto">
          <a:xfrm>
            <a:off x="5124450" y="5689600"/>
            <a:ext cx="569913" cy="400050"/>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000">
                <a:solidFill>
                  <a:srgbClr val="FFFF00"/>
                </a:solidFill>
                <a:latin typeface="Times New Roman" pitchFamily="18" charset="0"/>
              </a:rPr>
              <a:t>low</a:t>
            </a:r>
          </a:p>
        </p:txBody>
      </p:sp>
      <p:sp>
        <p:nvSpPr>
          <p:cNvPr id="43038" name="Text Box 30"/>
          <p:cNvSpPr txBox="1">
            <a:spLocks noChangeArrowheads="1"/>
          </p:cNvSpPr>
          <p:nvPr/>
        </p:nvSpPr>
        <p:spPr bwMode="auto">
          <a:xfrm>
            <a:off x="6821488" y="5480050"/>
            <a:ext cx="569912" cy="400050"/>
          </a:xfrm>
          <a:prstGeom prst="rect">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000">
                <a:solidFill>
                  <a:srgbClr val="FFFF00"/>
                </a:solidFill>
                <a:latin typeface="Times New Roman" pitchFamily="18" charset="0"/>
              </a:rPr>
              <a:t>low</a:t>
            </a:r>
          </a:p>
        </p:txBody>
      </p:sp>
      <p:pic>
        <p:nvPicPr>
          <p:cNvPr id="2713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875" y="76200"/>
            <a:ext cx="6181725" cy="78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06942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29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971800"/>
            <a:ext cx="9144000" cy="193899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46% of patients who were at high clinical risk for recurrence, defined using Adjuvant! Online, might not require chemotherapy. These women had a low genomic risk for recurrence according to the 70-gene signature test</a:t>
            </a:r>
            <a:r>
              <a:rPr lang="en-US" sz="2400" dirty="0" smtClean="0"/>
              <a:t>. </a:t>
            </a:r>
          </a:p>
          <a:p>
            <a:endParaRPr lang="en-US" sz="2400" dirty="0"/>
          </a:p>
        </p:txBody>
      </p:sp>
    </p:spTree>
    <p:extLst>
      <p:ext uri="{BB962C8B-B14F-4D97-AF65-F5344CB8AC3E}">
        <p14:creationId xmlns:p14="http://schemas.microsoft.com/office/powerpoint/2010/main" val="1930558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067800" cy="830997"/>
          </a:xfrm>
          <a:prstGeom prst="rect">
            <a:avLst/>
          </a:prstGeom>
          <a:solidFill>
            <a:schemeClr val="bg1"/>
          </a:solidFill>
        </p:spPr>
        <p:txBody>
          <a:bodyPr wrap="square">
            <a:spAutoFit/>
          </a:bodyPr>
          <a:lstStyle/>
          <a:p>
            <a:pPr algn="ctr"/>
            <a:r>
              <a:rPr lang="en-US" sz="2400" dirty="0"/>
              <a:t>ESMO 2017: MINDACT Study in Early-Stage Breast Cancer Shows Even Small Tumors Can Be Aggressive</a:t>
            </a:r>
          </a:p>
        </p:txBody>
      </p:sp>
      <p:sp>
        <p:nvSpPr>
          <p:cNvPr id="4" name="Rectangle 3"/>
          <p:cNvSpPr/>
          <p:nvPr/>
        </p:nvSpPr>
        <p:spPr>
          <a:xfrm>
            <a:off x="76200" y="1440598"/>
            <a:ext cx="8991600" cy="513986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4000" u="sng" dirty="0"/>
              <a:t>Key </a:t>
            </a:r>
            <a:r>
              <a:rPr lang="en-US" sz="4000" u="sng" dirty="0" smtClean="0"/>
              <a:t>Points</a:t>
            </a:r>
            <a:endParaRPr lang="en-US" sz="2400" dirty="0"/>
          </a:p>
          <a:p>
            <a:r>
              <a:rPr lang="en-US" sz="2400" dirty="0"/>
              <a:t>    The </a:t>
            </a:r>
            <a:r>
              <a:rPr lang="en-US" sz="2400" dirty="0" err="1"/>
              <a:t>subanalysis</a:t>
            </a:r>
            <a:r>
              <a:rPr lang="en-US" sz="2400" dirty="0"/>
              <a:t> </a:t>
            </a:r>
            <a:r>
              <a:rPr lang="en-US" sz="2400" dirty="0" smtClean="0"/>
              <a:t>included </a:t>
            </a:r>
            <a:r>
              <a:rPr lang="en-US" sz="2400" dirty="0"/>
              <a:t>the 826 patients </a:t>
            </a:r>
            <a:r>
              <a:rPr lang="en-US" sz="2400" dirty="0" smtClean="0"/>
              <a:t>with </a:t>
            </a:r>
            <a:r>
              <a:rPr lang="en-US" sz="2400" dirty="0"/>
              <a:t>a primary tumor size of less than 1 cm (pT1ab, pN0</a:t>
            </a:r>
            <a:r>
              <a:rPr lang="en-US" sz="2400" dirty="0" smtClean="0"/>
              <a:t>).</a:t>
            </a:r>
          </a:p>
          <a:p>
            <a:endParaRPr lang="en-US" sz="2400" dirty="0"/>
          </a:p>
          <a:p>
            <a:r>
              <a:rPr lang="en-US" sz="2400" dirty="0"/>
              <a:t>    Clinical and genomic risks were assessed, and 196 patients (24%) were found to be at clinical low risk and genomic high risk. These patients were randomized to receive or not receive chemotherapy</a:t>
            </a:r>
            <a:r>
              <a:rPr lang="en-US" sz="2400" dirty="0" smtClean="0"/>
              <a:t>.</a:t>
            </a:r>
          </a:p>
          <a:p>
            <a:r>
              <a:rPr lang="en-US" sz="2400" dirty="0" smtClean="0"/>
              <a:t>    </a:t>
            </a:r>
            <a:r>
              <a:rPr lang="en-US" sz="2400" dirty="0"/>
              <a:t>The researchers found that at 5 years, very few patients who received chemotherapy experienced disease relapses and showed high rates of distant metastasis–free survival, disease-free survival, and overall survival, which confirms that they derived benefit from chemotherapy</a:t>
            </a:r>
            <a:r>
              <a:rPr lang="en-US" sz="2400" dirty="0" smtClean="0"/>
              <a:t>.</a:t>
            </a:r>
            <a:endParaRPr lang="en-US" sz="2400" dirty="0"/>
          </a:p>
        </p:txBody>
      </p:sp>
    </p:spTree>
    <p:extLst>
      <p:ext uri="{BB962C8B-B14F-4D97-AF65-F5344CB8AC3E}">
        <p14:creationId xmlns:p14="http://schemas.microsoft.com/office/powerpoint/2010/main" val="23797323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067800" cy="830997"/>
          </a:xfrm>
          <a:prstGeom prst="rect">
            <a:avLst/>
          </a:prstGeom>
          <a:solidFill>
            <a:schemeClr val="bg1"/>
          </a:solidFill>
        </p:spPr>
        <p:txBody>
          <a:bodyPr wrap="square">
            <a:spAutoFit/>
          </a:bodyPr>
          <a:lstStyle/>
          <a:p>
            <a:pPr algn="ctr"/>
            <a:r>
              <a:rPr lang="en-US" sz="2400" dirty="0"/>
              <a:t>ESMO 2017: MINDACT Study in Early-Stage Breast Cancer Shows Even Small Tumors Can Be Aggressive</a:t>
            </a:r>
          </a:p>
        </p:txBody>
      </p:sp>
      <p:sp>
        <p:nvSpPr>
          <p:cNvPr id="4" name="Rectangle 3"/>
          <p:cNvSpPr/>
          <p:nvPr/>
        </p:nvSpPr>
        <p:spPr>
          <a:xfrm>
            <a:off x="160986" y="1828800"/>
            <a:ext cx="87630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t>“This study shows that it’s not only tumor size that is important for breast cancer patients, but also tumor biology. All tumors in the study were small—less than 1 cm—and the lymph nodes were free of cancer (node-negative), which in principle should be a signal of good prognosis. But nearly one in four patients—those identified as genomic high-risk—derived benefit from chemotherapy.”</a:t>
            </a:r>
          </a:p>
        </p:txBody>
      </p:sp>
      <p:sp>
        <p:nvSpPr>
          <p:cNvPr id="6" name="TextBox 5"/>
          <p:cNvSpPr txBox="1"/>
          <p:nvPr/>
        </p:nvSpPr>
        <p:spPr>
          <a:xfrm>
            <a:off x="8586" y="3733800"/>
            <a:ext cx="9067800" cy="1477328"/>
          </a:xfrm>
          <a:prstGeom prst="rect">
            <a:avLst/>
          </a:prstGeom>
          <a:solidFill>
            <a:schemeClr val="bg1">
              <a:lumMod val="95000"/>
            </a:schemeClr>
          </a:solidFill>
        </p:spPr>
        <p:txBody>
          <a:bodyPr wrap="square" rtlCol="0">
            <a:spAutoFit/>
          </a:bodyPr>
          <a:lstStyle/>
          <a:p>
            <a:r>
              <a:rPr lang="en-US" dirty="0"/>
              <a:t>“Small node-negative tumors can be very aggressive, even if they are classified as clinical low risk. </a:t>
            </a:r>
            <a:endParaRPr lang="en-US" dirty="0" smtClean="0"/>
          </a:p>
          <a:p>
            <a:r>
              <a:rPr lang="en-US" dirty="0" smtClean="0"/>
              <a:t>Tumor </a:t>
            </a:r>
            <a:r>
              <a:rPr lang="en-US" dirty="0"/>
              <a:t>biology needs to be taken into account when deciding adjuvant treatments in this patient population. One cannot forget the patient’s age, performance status, comorbidities, and preferences during the discussion.”</a:t>
            </a:r>
          </a:p>
        </p:txBody>
      </p:sp>
      <p:sp>
        <p:nvSpPr>
          <p:cNvPr id="5" name="TextBox 4"/>
          <p:cNvSpPr txBox="1"/>
          <p:nvPr/>
        </p:nvSpPr>
        <p:spPr>
          <a:xfrm>
            <a:off x="1709670" y="6334780"/>
            <a:ext cx="74676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smtClean="0"/>
              <a:t>ESMO 2017 Fatima </a:t>
            </a:r>
            <a:r>
              <a:rPr lang="en-US" sz="1400" b="1" dirty="0"/>
              <a:t>Cardoso, </a:t>
            </a:r>
            <a:r>
              <a:rPr lang="en-US" sz="1400" dirty="0" smtClean="0"/>
              <a:t>Co-Principal </a:t>
            </a:r>
            <a:r>
              <a:rPr lang="en-US" sz="1400" dirty="0"/>
              <a:t>Investigator of MINDACT, and Director of the Breast Unit </a:t>
            </a:r>
            <a:r>
              <a:rPr lang="en-US" sz="1400" dirty="0" smtClean="0"/>
              <a:t>Lisboan University</a:t>
            </a:r>
            <a:endParaRPr lang="en-US" sz="1400" dirty="0"/>
          </a:p>
        </p:txBody>
      </p:sp>
    </p:spTree>
    <p:extLst>
      <p:ext uri="{BB962C8B-B14F-4D97-AF65-F5344CB8AC3E}">
        <p14:creationId xmlns:p14="http://schemas.microsoft.com/office/powerpoint/2010/main" val="90092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47" y="457200"/>
            <a:ext cx="877785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747" y="3505200"/>
            <a:ext cx="8777853"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a:t>The MINDACT trial results provide the highest level of evidence that using the 70-gene test (</a:t>
            </a:r>
            <a:r>
              <a:rPr lang="en-US" sz="2800" dirty="0" err="1"/>
              <a:t>Mammaprint</a:t>
            </a:r>
            <a:r>
              <a:rPr lang="en-US" sz="2800" dirty="0"/>
              <a:t>®) could change clinical practice by substantially </a:t>
            </a:r>
            <a:r>
              <a:rPr lang="en-US" sz="2800" dirty="0" smtClean="0"/>
              <a:t/>
            </a:r>
            <a:br>
              <a:rPr lang="en-US" sz="2800" dirty="0" smtClean="0"/>
            </a:br>
            <a:r>
              <a:rPr lang="en-US" sz="2800" u="sng" dirty="0" smtClean="0">
                <a:solidFill>
                  <a:srgbClr val="FF0000"/>
                </a:solidFill>
              </a:rPr>
              <a:t>de-escalating</a:t>
            </a:r>
            <a:r>
              <a:rPr lang="en-US" sz="2800" dirty="0" smtClean="0"/>
              <a:t> </a:t>
            </a:r>
            <a:r>
              <a:rPr lang="en-US" sz="2800" dirty="0"/>
              <a:t>the use of adjuvant chemotherapy and sparing many patients a treatment that may cause toxicities, and will offer no to very little benefit.</a:t>
            </a:r>
          </a:p>
        </p:txBody>
      </p:sp>
    </p:spTree>
    <p:extLst>
      <p:ext uri="{BB962C8B-B14F-4D97-AF65-F5344CB8AC3E}">
        <p14:creationId xmlns:p14="http://schemas.microsoft.com/office/powerpoint/2010/main" val="201498428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1214438"/>
            <a:ext cx="8229600" cy="461962"/>
          </a:xfrm>
          <a:solidFill>
            <a:srgbClr val="FF0000"/>
          </a:solidFill>
        </p:spPr>
        <p:txBody>
          <a:bodyPr/>
          <a:lstStyle/>
          <a:p>
            <a:pPr algn="ctr" eaLnBrk="1" hangingPunct="1"/>
            <a:r>
              <a:rPr lang="en-GB" sz="2400" smtClean="0">
                <a:solidFill>
                  <a:schemeClr val="bg1"/>
                </a:solidFill>
              </a:rPr>
              <a:t>Medicines </a:t>
            </a:r>
            <a:r>
              <a:rPr lang="en-GB" sz="2400" b="1" smtClean="0">
                <a:solidFill>
                  <a:schemeClr val="bg1"/>
                </a:solidFill>
              </a:rPr>
              <a:t>2016, 3, 2; doi:10.3390/medicines3010002</a:t>
            </a:r>
            <a:endParaRPr lang="ar-EG" sz="2400" smtClean="0">
              <a:solidFill>
                <a:schemeClr val="bg1"/>
              </a:solidFill>
            </a:endParaRPr>
          </a:p>
        </p:txBody>
      </p:sp>
      <p:pic>
        <p:nvPicPr>
          <p:cNvPr id="522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908300"/>
            <a:ext cx="8763000" cy="2143125"/>
          </a:xfrm>
          <a:noFill/>
        </p:spPr>
      </p:pic>
    </p:spTree>
    <p:extLst>
      <p:ext uri="{BB962C8B-B14F-4D97-AF65-F5344CB8AC3E}">
        <p14:creationId xmlns:p14="http://schemas.microsoft.com/office/powerpoint/2010/main" val="891514489"/>
      </p:ext>
    </p:extLst>
  </p:cSld>
  <p:clrMapOvr>
    <a:masterClrMapping/>
  </p:clrMapOvr>
  <p:transition spd="slow">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2400"/>
            <a:ext cx="9144000" cy="1166813"/>
          </a:xfrm>
          <a:solidFill>
            <a:schemeClr val="bg1"/>
          </a:solidFill>
        </p:spPr>
        <p:txBody>
          <a:bodyPr/>
          <a:lstStyle/>
          <a:p>
            <a:pPr algn="ctr" rtl="0" eaLnBrk="1" hangingPunct="1">
              <a:defRPr/>
            </a:pPr>
            <a:r>
              <a:rPr lang="en-US" sz="4000" dirty="0" err="1" smtClean="0"/>
              <a:t>Neoadjuvant</a:t>
            </a:r>
            <a:r>
              <a:rPr lang="en-US" sz="4000" dirty="0" smtClean="0"/>
              <a:t>: Is It Related to Biology?</a:t>
            </a:r>
            <a:endParaRPr lang="ar-EG" sz="4000" dirty="0" smtClean="0"/>
          </a:p>
        </p:txBody>
      </p:sp>
      <p:sp>
        <p:nvSpPr>
          <p:cNvPr id="19459" name="Content Placeholder 2"/>
          <p:cNvSpPr>
            <a:spLocks noGrp="1"/>
          </p:cNvSpPr>
          <p:nvPr>
            <p:ph idx="1"/>
          </p:nvPr>
        </p:nvSpPr>
        <p:spPr>
          <a:xfrm>
            <a:off x="0" y="1447800"/>
            <a:ext cx="9144000" cy="4683125"/>
          </a:xfrm>
          <a:solidFill>
            <a:schemeClr val="bg1"/>
          </a:solidFill>
        </p:spPr>
        <p:txBody>
          <a:bodyPr/>
          <a:lstStyle/>
          <a:p>
            <a:pPr rtl="0" eaLnBrk="1" hangingPunct="1">
              <a:buClrTx/>
              <a:buFont typeface="Arial" pitchFamily="34" charset="0"/>
              <a:buChar char="•"/>
            </a:pPr>
            <a:r>
              <a:rPr lang="en-US" dirty="0" smtClean="0"/>
              <a:t>Luminal  A   -   B ?</a:t>
            </a:r>
          </a:p>
          <a:p>
            <a:pPr rtl="0" eaLnBrk="1" hangingPunct="1">
              <a:buClrTx/>
              <a:buFont typeface="Arial" pitchFamily="34" charset="0"/>
              <a:buChar char="•"/>
            </a:pPr>
            <a:r>
              <a:rPr lang="en-US" dirty="0" smtClean="0"/>
              <a:t>		Hormonal Neo/adjuvant  ?</a:t>
            </a:r>
          </a:p>
          <a:p>
            <a:pPr rtl="0" eaLnBrk="1" hangingPunct="1">
              <a:buClrTx/>
              <a:buFont typeface="Arial" pitchFamily="34" charset="0"/>
              <a:buChar char="•"/>
            </a:pPr>
            <a:r>
              <a:rPr lang="en-US" dirty="0" smtClean="0"/>
              <a:t>   postmenopausal / premenopausal</a:t>
            </a:r>
          </a:p>
          <a:p>
            <a:pPr rtl="0" eaLnBrk="1" hangingPunct="1">
              <a:buClrTx/>
              <a:buFont typeface="Arial" pitchFamily="34" charset="0"/>
              <a:buChar char="•"/>
            </a:pPr>
            <a:r>
              <a:rPr lang="en-US" dirty="0" smtClean="0"/>
              <a:t>HER2</a:t>
            </a:r>
            <a:r>
              <a:rPr lang="en-US" i="1" dirty="0" smtClean="0"/>
              <a:t>Neu</a:t>
            </a:r>
            <a:r>
              <a:rPr lang="en-US" dirty="0" smtClean="0"/>
              <a:t>  positive</a:t>
            </a:r>
          </a:p>
          <a:p>
            <a:pPr rtl="0" eaLnBrk="1" hangingPunct="1">
              <a:buClrTx/>
              <a:buFont typeface="Arial" pitchFamily="34" charset="0"/>
              <a:buChar char="•"/>
            </a:pPr>
            <a:r>
              <a:rPr lang="en-US" dirty="0" smtClean="0"/>
              <a:t>TNBC   ?        </a:t>
            </a:r>
          </a:p>
          <a:p>
            <a:pPr marL="0" indent="0" rtl="0" eaLnBrk="1" hangingPunct="1">
              <a:buClrTx/>
              <a:buNone/>
            </a:pPr>
            <a:r>
              <a:rPr lang="en-US" sz="4000" b="1" dirty="0" smtClean="0">
                <a:solidFill>
                  <a:srgbClr val="CC0000"/>
                </a:solidFill>
              </a:rPr>
              <a:t>          	        </a:t>
            </a:r>
            <a:r>
              <a:rPr lang="en-US" sz="4000" b="1" u="sng" dirty="0" smtClean="0">
                <a:solidFill>
                  <a:srgbClr val="CC0000"/>
                </a:solidFill>
              </a:rPr>
              <a:t>PCR</a:t>
            </a:r>
            <a:endParaRPr lang="ar-EG" sz="4000" b="1" u="sng" dirty="0" smtClean="0">
              <a:solidFill>
                <a:srgbClr val="CC0000"/>
              </a:solidFill>
            </a:endParaRPr>
          </a:p>
        </p:txBody>
      </p:sp>
    </p:spTree>
    <p:extLst>
      <p:ext uri="{BB962C8B-B14F-4D97-AF65-F5344CB8AC3E}">
        <p14:creationId xmlns:p14="http://schemas.microsoft.com/office/powerpoint/2010/main" val="28053958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963"/>
            <a:ext cx="9144000" cy="1077912"/>
          </a:xfrm>
          <a:prstGeom prst="rect">
            <a:avLst/>
          </a:prstGeom>
          <a:solidFill>
            <a:srgbClr val="002060"/>
          </a:solidFill>
        </p:spPr>
        <p:txBody>
          <a:bodyPr rtlCol="1">
            <a:spAutoFit/>
          </a:bodyPr>
          <a:lstStyle/>
          <a:p>
            <a:pPr algn="ctr" rtl="0" eaLnBrk="0" fontAlgn="auto" hangingPunct="0">
              <a:spcBef>
                <a:spcPts val="0"/>
              </a:spcBef>
              <a:spcAft>
                <a:spcPts val="0"/>
              </a:spcAft>
              <a:defRPr/>
            </a:pPr>
            <a:r>
              <a:rPr lang="en-US" sz="3200" dirty="0">
                <a:solidFill>
                  <a:schemeClr val="accent1">
                    <a:lumMod val="60000"/>
                    <a:lumOff val="40000"/>
                  </a:schemeClr>
                </a:solidFill>
                <a:latin typeface="+mn-lt"/>
                <a:cs typeface="+mn-cs"/>
              </a:rPr>
              <a:t>The decision on systemic adjuvant treatment should be based on:</a:t>
            </a:r>
            <a:endParaRPr lang="ar-EG" sz="3200" dirty="0">
              <a:solidFill>
                <a:schemeClr val="accent1">
                  <a:lumMod val="60000"/>
                  <a:lumOff val="40000"/>
                </a:schemeClr>
              </a:solidFill>
              <a:latin typeface="+mn-lt"/>
              <a:cs typeface="+mn-cs"/>
            </a:endParaRPr>
          </a:p>
        </p:txBody>
      </p:sp>
      <p:sp>
        <p:nvSpPr>
          <p:cNvPr id="16388" name="TextBox 5"/>
          <p:cNvSpPr txBox="1">
            <a:spLocks noChangeArrowheads="1"/>
          </p:cNvSpPr>
          <p:nvPr/>
        </p:nvSpPr>
        <p:spPr bwMode="auto">
          <a:xfrm>
            <a:off x="428625" y="6273800"/>
            <a:ext cx="8286750"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rtl="0" eaLnBrk="0" hangingPunct="0">
              <a:defRPr/>
            </a:pPr>
            <a:r>
              <a:rPr lang="en-US" sz="2000" dirty="0">
                <a:latin typeface="Calibri" pitchFamily="34" charset="0"/>
              </a:rPr>
              <a:t>EBC;ESMO guidelines; Annals of </a:t>
            </a:r>
            <a:r>
              <a:rPr lang="en-US" sz="2000" dirty="0">
                <a:solidFill>
                  <a:schemeClr val="bg1"/>
                </a:solidFill>
                <a:latin typeface="Calibri" pitchFamily="34" charset="0"/>
              </a:rPr>
              <a:t>Oncology24,supplement</a:t>
            </a:r>
            <a:r>
              <a:rPr lang="en-US" sz="2000" dirty="0">
                <a:latin typeface="Calibri" pitchFamily="34" charset="0"/>
              </a:rPr>
              <a:t> </a:t>
            </a:r>
            <a:r>
              <a:rPr lang="en-US" sz="2000" dirty="0" smtClean="0">
                <a:latin typeface="Calibri" pitchFamily="34" charset="0"/>
              </a:rPr>
              <a:t>6,2013</a:t>
            </a:r>
            <a:endParaRPr lang="ar-EG" sz="2000" dirty="0">
              <a:latin typeface="Calibri" pitchFamily="34" charset="0"/>
            </a:endParaRPr>
          </a:p>
        </p:txBody>
      </p:sp>
      <p:sp>
        <p:nvSpPr>
          <p:cNvPr id="2" name="Title 1"/>
          <p:cNvSpPr>
            <a:spLocks noGrp="1"/>
          </p:cNvSpPr>
          <p:nvPr>
            <p:ph type="ctrTitle"/>
          </p:nvPr>
        </p:nvSpPr>
        <p:spPr>
          <a:xfrm>
            <a:off x="228600" y="1371601"/>
            <a:ext cx="8629650" cy="4914900"/>
          </a:xfrm>
        </p:spPr>
        <p:txBody>
          <a:bodyPr/>
          <a:lstStyle/>
          <a:p>
            <a:pPr marL="514350" indent="-514350" defTabSz="914363" rtl="0" eaLnBrk="1" fontAlgn="auto" hangingPunct="1">
              <a:spcAft>
                <a:spcPts val="0"/>
              </a:spcAft>
              <a:buClr>
                <a:schemeClr val="bg2"/>
              </a:buClr>
              <a:buFont typeface="Wingdings" pitchFamily="2" charset="2"/>
              <a:buChar char="Ø"/>
              <a:defRPr/>
            </a:pPr>
            <a:r>
              <a:rPr sz="2800" dirty="0" smtClean="0">
                <a:solidFill>
                  <a:schemeClr val="tx2">
                    <a:lumMod val="75000"/>
                  </a:schemeClr>
                </a:solidFill>
              </a:rPr>
              <a:t>predicted sensitivity to particular treatment methods and</a:t>
            </a:r>
            <a:r>
              <a:rPr lang="en-US" sz="2800" dirty="0" smtClean="0">
                <a:solidFill>
                  <a:schemeClr val="tx2">
                    <a:lumMod val="75000"/>
                  </a:schemeClr>
                </a:solidFill>
              </a:rPr>
              <a:t> </a:t>
            </a:r>
            <a:r>
              <a:rPr sz="2800" dirty="0" smtClean="0">
                <a:solidFill>
                  <a:schemeClr val="tx2">
                    <a:lumMod val="75000"/>
                  </a:schemeClr>
                </a:solidFill>
              </a:rPr>
              <a:t>benefit from their use.</a:t>
            </a:r>
            <a:r>
              <a:rPr lang="ar-EG" sz="2800" dirty="0" smtClean="0">
                <a:solidFill>
                  <a:schemeClr val="tx2">
                    <a:lumMod val="75000"/>
                  </a:schemeClr>
                </a:solidFill>
              </a:rPr>
              <a:t> </a:t>
            </a:r>
            <a:r>
              <a:rPr lang="en-US" sz="2800" dirty="0" smtClean="0">
                <a:solidFill>
                  <a:schemeClr val="tx2">
                    <a:lumMod val="75000"/>
                  </a:schemeClr>
                </a:solidFill>
              </a:rPr>
              <a:t/>
            </a:r>
            <a:br>
              <a:rPr lang="en-US" sz="2800" dirty="0" smtClean="0">
                <a:solidFill>
                  <a:schemeClr val="tx2">
                    <a:lumMod val="75000"/>
                  </a:schemeClr>
                </a:solidFill>
              </a:rPr>
            </a:br>
            <a:r>
              <a:rPr lang="en-US" sz="2800" dirty="0" smtClean="0">
                <a:solidFill>
                  <a:schemeClr val="tx2">
                    <a:lumMod val="75000"/>
                  </a:schemeClr>
                </a:solidFill>
              </a:rPr>
              <a:t>TNM , Menopausal, biomarker</a:t>
            </a:r>
            <a:r>
              <a:rPr sz="2800" dirty="0" smtClean="0">
                <a:solidFill>
                  <a:schemeClr val="tx2">
                    <a:lumMod val="75000"/>
                  </a:schemeClr>
                </a:solidFill>
              </a:rPr>
              <a:t> </a:t>
            </a:r>
            <a:r>
              <a:rPr lang="ar-EG" sz="2800" dirty="0" smtClean="0">
                <a:solidFill>
                  <a:schemeClr val="tx2">
                    <a:lumMod val="75000"/>
                  </a:schemeClr>
                </a:solidFill>
              </a:rPr>
              <a:t/>
            </a:r>
            <a:br>
              <a:rPr lang="ar-EG" sz="2800" dirty="0" smtClean="0">
                <a:solidFill>
                  <a:schemeClr val="tx2">
                    <a:lumMod val="75000"/>
                  </a:schemeClr>
                </a:solidFill>
              </a:rPr>
            </a:br>
            <a:r>
              <a:rPr lang="ar-EG" sz="2800" dirty="0" smtClean="0">
                <a:solidFill>
                  <a:schemeClr val="tx2">
                    <a:lumMod val="75000"/>
                  </a:schemeClr>
                </a:solidFill>
              </a:rPr>
              <a:t/>
            </a:r>
            <a:br>
              <a:rPr lang="ar-EG" sz="2800" dirty="0" smtClean="0">
                <a:solidFill>
                  <a:schemeClr val="tx2">
                    <a:lumMod val="75000"/>
                  </a:schemeClr>
                </a:solidFill>
              </a:rPr>
            </a:br>
            <a:r>
              <a:rPr sz="2800" dirty="0" smtClean="0">
                <a:solidFill>
                  <a:schemeClr val="tx2">
                    <a:lumMod val="75000"/>
                  </a:schemeClr>
                </a:solidFill>
              </a:rPr>
              <a:t>Final</a:t>
            </a:r>
            <a:r>
              <a:rPr lang="ar-EG" sz="2800" dirty="0" smtClean="0">
                <a:solidFill>
                  <a:schemeClr val="tx2">
                    <a:lumMod val="75000"/>
                  </a:schemeClr>
                </a:solidFill>
              </a:rPr>
              <a:t>   </a:t>
            </a:r>
            <a:r>
              <a:rPr sz="2800" dirty="0" smtClean="0">
                <a:solidFill>
                  <a:schemeClr val="tx2">
                    <a:lumMod val="75000"/>
                  </a:schemeClr>
                </a:solidFill>
              </a:rPr>
              <a:t>decision should </a:t>
            </a:r>
            <a:r>
              <a:rPr lang="en-US" sz="2800" dirty="0" smtClean="0">
                <a:solidFill>
                  <a:schemeClr val="tx2">
                    <a:lumMod val="75000"/>
                  </a:schemeClr>
                </a:solidFill>
              </a:rPr>
              <a:t>be build on </a:t>
            </a:r>
            <a:br>
              <a:rPr lang="en-US" sz="2800" dirty="0" smtClean="0">
                <a:solidFill>
                  <a:schemeClr val="tx2">
                    <a:lumMod val="75000"/>
                  </a:schemeClr>
                </a:solidFill>
              </a:rPr>
            </a:br>
            <a:r>
              <a:rPr lang="en-US" sz="2800" u="sng" dirty="0" smtClean="0">
                <a:solidFill>
                  <a:srgbClr val="FF0000"/>
                </a:solidFill>
                <a:latin typeface="+mn-lt"/>
              </a:rPr>
              <a:t>BIOLOGY OF BREAST CANCER </a:t>
            </a:r>
            <a:r>
              <a:rPr lang="en-US" sz="2800" dirty="0" smtClean="0">
                <a:solidFill>
                  <a:schemeClr val="tx2">
                    <a:lumMod val="75000"/>
                  </a:schemeClr>
                </a:solidFill>
              </a:rPr>
              <a:t/>
            </a:r>
            <a:br>
              <a:rPr lang="en-US" sz="2800" dirty="0" smtClean="0">
                <a:solidFill>
                  <a:schemeClr val="tx2">
                    <a:lumMod val="75000"/>
                  </a:schemeClr>
                </a:solidFill>
              </a:rPr>
            </a:br>
            <a:r>
              <a:rPr lang="en-US" sz="2800" dirty="0" smtClean="0">
                <a:solidFill>
                  <a:schemeClr val="tx2">
                    <a:lumMod val="75000"/>
                  </a:schemeClr>
                </a:solidFill>
              </a:rPr>
              <a:t>patient’s biological age</a:t>
            </a:r>
            <a:br>
              <a:rPr lang="en-US" sz="2800" dirty="0" smtClean="0">
                <a:solidFill>
                  <a:schemeClr val="tx2">
                    <a:lumMod val="75000"/>
                  </a:schemeClr>
                </a:solidFill>
              </a:rPr>
            </a:br>
            <a:r>
              <a:rPr lang="en-US" sz="2800" dirty="0" smtClean="0">
                <a:solidFill>
                  <a:schemeClr val="tx2">
                    <a:lumMod val="75000"/>
                  </a:schemeClr>
                </a:solidFill>
              </a:rPr>
              <a:t>comorbidities and </a:t>
            </a:r>
            <a:br>
              <a:rPr lang="en-US" sz="2800" dirty="0" smtClean="0">
                <a:solidFill>
                  <a:schemeClr val="tx2">
                    <a:lumMod val="75000"/>
                  </a:schemeClr>
                </a:solidFill>
              </a:rPr>
            </a:br>
            <a:r>
              <a:rPr lang="en-US" sz="2800" dirty="0" smtClean="0">
                <a:solidFill>
                  <a:schemeClr val="tx2">
                    <a:lumMod val="75000"/>
                  </a:schemeClr>
                </a:solidFill>
              </a:rPr>
              <a:t>PS</a:t>
            </a:r>
            <a:endParaRPr lang="ar-EG" sz="2800" dirty="0">
              <a:solidFill>
                <a:schemeClr val="tx2">
                  <a:lumMod val="75000"/>
                </a:schemeClr>
              </a:solidFill>
            </a:endParaRPr>
          </a:p>
        </p:txBody>
      </p:sp>
    </p:spTree>
    <p:extLst>
      <p:ext uri="{BB962C8B-B14F-4D97-AF65-F5344CB8AC3E}">
        <p14:creationId xmlns:p14="http://schemas.microsoft.com/office/powerpoint/2010/main" val="39323599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8625" y="357188"/>
            <a:ext cx="8229600" cy="1143000"/>
          </a:xfrm>
        </p:spPr>
        <p:txBody>
          <a:bodyPr/>
          <a:lstStyle/>
          <a:p>
            <a:pPr algn="ctr" eaLnBrk="1" hangingPunct="1"/>
            <a:r>
              <a:rPr lang="en-US" sz="3200" dirty="0" smtClean="0"/>
              <a:t>Pathological Complete Response and Breast Cancer Subtype</a:t>
            </a:r>
          </a:p>
        </p:txBody>
      </p:sp>
      <p:graphicFrame>
        <p:nvGraphicFramePr>
          <p:cNvPr id="4" name="Content Placeholder 3"/>
          <p:cNvGraphicFramePr>
            <a:graphicFrameLocks noGrp="1"/>
          </p:cNvGraphicFramePr>
          <p:nvPr>
            <p:ph idx="1"/>
          </p:nvPr>
        </p:nvGraphicFramePr>
        <p:xfrm>
          <a:off x="500063" y="1763713"/>
          <a:ext cx="7929562" cy="4596350"/>
        </p:xfrm>
        <a:graphic>
          <a:graphicData uri="http://schemas.openxmlformats.org/drawingml/2006/table">
            <a:tbl>
              <a:tblPr firstRow="1" bandRow="1">
                <a:tableStyleId>{5C22544A-7EE6-4342-B048-85BDC9FD1C3A}</a:tableStyleId>
              </a:tblPr>
              <a:tblGrid>
                <a:gridCol w="3524250"/>
                <a:gridCol w="2073088"/>
                <a:gridCol w="2332224"/>
              </a:tblGrid>
              <a:tr h="1188824">
                <a:tc>
                  <a:txBody>
                    <a:bodyPr/>
                    <a:lstStyle/>
                    <a:p>
                      <a:pPr algn="ctr"/>
                      <a:r>
                        <a:rPr lang="en-US" sz="2400" dirty="0" smtClean="0"/>
                        <a:t>Tumor Subtype </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400" dirty="0" smtClean="0"/>
                        <a:t>Percentage of type of breast cancer</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400" dirty="0" smtClean="0"/>
                        <a:t>Complete pathological response </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531234">
                <a:tc>
                  <a:txBody>
                    <a:bodyPr/>
                    <a:lstStyle/>
                    <a:p>
                      <a:pPr algn="ctr"/>
                      <a:endParaRPr lang="en-US" sz="240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234">
                <a:tc>
                  <a:txBody>
                    <a:bodyPr/>
                    <a:lstStyle/>
                    <a:p>
                      <a:pPr algn="ctr"/>
                      <a:r>
                        <a:rPr lang="en-US" sz="2400" dirty="0" smtClean="0"/>
                        <a:t>ER/PR</a:t>
                      </a:r>
                      <a:r>
                        <a:rPr lang="en-US" sz="2400" baseline="0" dirty="0" smtClean="0"/>
                        <a:t> pos, her2 </a:t>
                      </a:r>
                      <a:r>
                        <a:rPr lang="en-US" sz="2400" baseline="0" dirty="0" err="1" smtClean="0"/>
                        <a:t>neg</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40-55%</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6926">
                <a:tc>
                  <a:txBody>
                    <a:bodyPr/>
                    <a:lstStyle/>
                    <a:p>
                      <a:pPr algn="ctr"/>
                      <a:r>
                        <a:rPr lang="en-US" sz="2400" dirty="0" smtClean="0"/>
                        <a:t>ER/PR</a:t>
                      </a:r>
                      <a:r>
                        <a:rPr lang="en-US" sz="2400" baseline="0" dirty="0" smtClean="0"/>
                        <a:t> pos, her 2 pos</a:t>
                      </a:r>
                    </a:p>
                    <a:p>
                      <a:pPr algn="ctr"/>
                      <a:r>
                        <a:rPr lang="en-US" sz="2400" baseline="0" dirty="0" smtClean="0"/>
                        <a:t>“Triple positive”</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15-20%</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19%</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234">
                <a:tc>
                  <a:txBody>
                    <a:bodyPr/>
                    <a:lstStyle/>
                    <a:p>
                      <a:pPr algn="ctr"/>
                      <a:r>
                        <a:rPr lang="en-US" sz="2400" dirty="0" smtClean="0"/>
                        <a:t>ER/PR </a:t>
                      </a:r>
                      <a:r>
                        <a:rPr lang="en-US" sz="2400" dirty="0" err="1" smtClean="0"/>
                        <a:t>neg</a:t>
                      </a:r>
                      <a:r>
                        <a:rPr lang="en-US" sz="2400" dirty="0" smtClean="0"/>
                        <a:t>, her</a:t>
                      </a:r>
                      <a:r>
                        <a:rPr lang="en-US" sz="2400" baseline="0" dirty="0" smtClean="0"/>
                        <a:t> 2 pos</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7-12%</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39%</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234">
                <a:tc>
                  <a:txBody>
                    <a:bodyPr/>
                    <a:lstStyle/>
                    <a:p>
                      <a:pPr algn="ctr"/>
                      <a:r>
                        <a:rPr lang="en-US" sz="2400" dirty="0" smtClean="0"/>
                        <a:t>Triple Negative</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13-25%</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31%</a:t>
                      </a:r>
                      <a:endParaRPr lang="en-US" sz="2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537" name="TextBox 4"/>
          <p:cNvSpPr txBox="1">
            <a:spLocks noChangeArrowheads="1"/>
          </p:cNvSpPr>
          <p:nvPr/>
        </p:nvSpPr>
        <p:spPr bwMode="auto">
          <a:xfrm>
            <a:off x="6096000" y="6400800"/>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t>Houssami 2012 EJC</a:t>
            </a:r>
          </a:p>
        </p:txBody>
      </p:sp>
    </p:spTree>
    <p:extLst>
      <p:ext uri="{BB962C8B-B14F-4D97-AF65-F5344CB8AC3E}">
        <p14:creationId xmlns:p14="http://schemas.microsoft.com/office/powerpoint/2010/main" val="35711740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88"/>
          </a:xfrm>
          <a:solidFill>
            <a:srgbClr val="000099"/>
          </a:solidFill>
        </p:spPr>
        <p:txBody>
          <a:bodyPr/>
          <a:lstStyle/>
          <a:p>
            <a:pPr algn="ctr" rtl="0" eaLnBrk="1" hangingPunct="1">
              <a:defRPr/>
            </a:pPr>
            <a:r>
              <a:rPr lang="ar-EG" sz="4000" dirty="0" smtClean="0">
                <a:solidFill>
                  <a:schemeClr val="accent1">
                    <a:lumMod val="60000"/>
                    <a:lumOff val="40000"/>
                  </a:schemeClr>
                </a:solidFill>
              </a:rPr>
              <a:t> </a:t>
            </a:r>
            <a:r>
              <a:rPr lang="en-US" sz="4000" dirty="0" smtClean="0">
                <a:solidFill>
                  <a:schemeClr val="accent1">
                    <a:lumMod val="60000"/>
                    <a:lumOff val="40000"/>
                  </a:schemeClr>
                </a:solidFill>
              </a:rPr>
              <a:t> </a:t>
            </a:r>
            <a:r>
              <a:rPr lang="en-US" sz="4000" dirty="0" err="1" smtClean="0">
                <a:solidFill>
                  <a:schemeClr val="accent1">
                    <a:lumMod val="60000"/>
                    <a:lumOff val="40000"/>
                  </a:schemeClr>
                </a:solidFill>
              </a:rPr>
              <a:t>Neoadjuvant</a:t>
            </a:r>
            <a:r>
              <a:rPr lang="en-US" sz="4000" dirty="0" smtClean="0">
                <a:solidFill>
                  <a:schemeClr val="accent1">
                    <a:lumMod val="60000"/>
                    <a:lumOff val="40000"/>
                  </a:schemeClr>
                </a:solidFill>
              </a:rPr>
              <a:t> Therapy and the choices according to biology</a:t>
            </a:r>
            <a:endParaRPr lang="ar-EG" sz="4000" dirty="0" smtClean="0">
              <a:solidFill>
                <a:schemeClr val="accent1">
                  <a:lumMod val="60000"/>
                  <a:lumOff val="40000"/>
                </a:schemeClr>
              </a:solidFill>
            </a:endParaRPr>
          </a:p>
        </p:txBody>
      </p:sp>
      <p:sp>
        <p:nvSpPr>
          <p:cNvPr id="3" name="Content Placeholder 2"/>
          <p:cNvSpPr>
            <a:spLocks noGrp="1"/>
          </p:cNvSpPr>
          <p:nvPr>
            <p:ph idx="1"/>
          </p:nvPr>
        </p:nvSpPr>
        <p:spPr>
          <a:xfrm>
            <a:off x="0" y="1571625"/>
            <a:ext cx="9144000" cy="4572000"/>
          </a:xfrm>
          <a:solidFill>
            <a:schemeClr val="accent2">
              <a:lumMod val="20000"/>
              <a:lumOff val="80000"/>
            </a:schemeClr>
          </a:solidFill>
        </p:spPr>
        <p:txBody>
          <a:bodyPr/>
          <a:lstStyle/>
          <a:p>
            <a:pPr rtl="0" eaLnBrk="1" hangingPunct="1">
              <a:buFont typeface="Wingdings" pitchFamily="2" charset="2"/>
              <a:buChar char="Ø"/>
              <a:defRPr/>
            </a:pPr>
            <a:r>
              <a:rPr lang="en-US" sz="2800" dirty="0" smtClean="0"/>
              <a:t>(</a:t>
            </a:r>
            <a:r>
              <a:rPr lang="en-US" sz="2800" dirty="0" err="1" smtClean="0"/>
              <a:t>pCR</a:t>
            </a:r>
            <a:r>
              <a:rPr lang="en-US" sz="2800" dirty="0" smtClean="0"/>
              <a:t>) is a valid surrogate of long-term survival and cure from breast cancer </a:t>
            </a:r>
          </a:p>
          <a:p>
            <a:pPr rtl="0" eaLnBrk="1" hangingPunct="1">
              <a:buFont typeface="Wingdings" pitchFamily="2" charset="2"/>
              <a:buChar char="Ø"/>
              <a:defRPr/>
            </a:pPr>
            <a:r>
              <a:rPr lang="en-US" sz="2800" dirty="0" smtClean="0"/>
              <a:t>Information on the outcome associated with </a:t>
            </a:r>
            <a:r>
              <a:rPr lang="en-US" sz="2800" dirty="0" err="1" smtClean="0"/>
              <a:t>pCR</a:t>
            </a:r>
            <a:r>
              <a:rPr lang="en-US" sz="2800" dirty="0" smtClean="0"/>
              <a:t> to </a:t>
            </a:r>
            <a:r>
              <a:rPr lang="en-US" sz="2800" dirty="0" err="1" smtClean="0"/>
              <a:t>neoadjuvant</a:t>
            </a:r>
            <a:r>
              <a:rPr lang="en-US" sz="2800" dirty="0" smtClean="0"/>
              <a:t> therapy may allow switching from an ineffective regimen to a more effective one. </a:t>
            </a:r>
          </a:p>
          <a:p>
            <a:pPr rtl="0" eaLnBrk="1" hangingPunct="1">
              <a:buFont typeface="Wingdings" pitchFamily="2" charset="2"/>
              <a:buChar char="Ø"/>
              <a:defRPr/>
            </a:pPr>
            <a:r>
              <a:rPr lang="en-US" sz="2800" dirty="0" err="1" smtClean="0"/>
              <a:t>pCR</a:t>
            </a:r>
            <a:r>
              <a:rPr lang="en-US" sz="2800" dirty="0" smtClean="0"/>
              <a:t> in luminal BC after  chemotherapy 2% to 10% , suggesting that other lines of therapy must be consider. </a:t>
            </a:r>
          </a:p>
          <a:p>
            <a:pPr rtl="0" eaLnBrk="1" hangingPunct="1">
              <a:buFont typeface="Wingdings" pitchFamily="2" charset="2"/>
              <a:buChar char="Ø"/>
              <a:defRPr/>
            </a:pPr>
            <a:endParaRPr lang="ar-EG" sz="2800" dirty="0" smtClean="0"/>
          </a:p>
        </p:txBody>
      </p:sp>
      <p:pic>
        <p:nvPicPr>
          <p:cNvPr id="407557" name="Picture 5"/>
          <p:cNvPicPr>
            <a:picLocks noChangeAspect="1" noChangeArrowheads="1"/>
          </p:cNvPicPr>
          <p:nvPr/>
        </p:nvPicPr>
        <p:blipFill>
          <a:blip r:embed="rId2"/>
          <a:srcRect/>
          <a:stretch>
            <a:fillRect/>
          </a:stretch>
        </p:blipFill>
        <p:spPr bwMode="auto">
          <a:xfrm>
            <a:off x="4000500" y="6029325"/>
            <a:ext cx="5072063" cy="5429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pic>
        <p:nvPicPr>
          <p:cNvPr id="112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6381750"/>
            <a:ext cx="37719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6143625"/>
            <a:ext cx="18764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1026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88"/>
          </a:xfrm>
          <a:solidFill>
            <a:srgbClr val="000099"/>
          </a:solidFill>
        </p:spPr>
        <p:txBody>
          <a:bodyPr/>
          <a:lstStyle/>
          <a:p>
            <a:pPr algn="ctr" rtl="0" eaLnBrk="1" hangingPunct="1">
              <a:defRPr/>
            </a:pPr>
            <a:r>
              <a:rPr lang="ar-EG" sz="4000" dirty="0" smtClean="0">
                <a:solidFill>
                  <a:srgbClr val="FFFF00"/>
                </a:solidFill>
              </a:rPr>
              <a:t> </a:t>
            </a:r>
            <a:r>
              <a:rPr lang="en-US" sz="4000" dirty="0" smtClean="0">
                <a:solidFill>
                  <a:srgbClr val="FFFF00"/>
                </a:solidFill>
              </a:rPr>
              <a:t> </a:t>
            </a:r>
            <a:r>
              <a:rPr lang="en-US" sz="4000" dirty="0" err="1" smtClean="0">
                <a:solidFill>
                  <a:srgbClr val="FFFF00"/>
                </a:solidFill>
              </a:rPr>
              <a:t>Neoadjuvant</a:t>
            </a:r>
            <a:r>
              <a:rPr lang="en-US" sz="4000" dirty="0" smtClean="0">
                <a:solidFill>
                  <a:srgbClr val="FFFF00"/>
                </a:solidFill>
              </a:rPr>
              <a:t> Therapy and the choices according to biology</a:t>
            </a:r>
            <a:endParaRPr lang="ar-EG" sz="4000" dirty="0" smtClean="0">
              <a:solidFill>
                <a:srgbClr val="FFFF00"/>
              </a:solidFill>
            </a:endParaRPr>
          </a:p>
        </p:txBody>
      </p:sp>
      <p:sp>
        <p:nvSpPr>
          <p:cNvPr id="3" name="Content Placeholder 2"/>
          <p:cNvSpPr>
            <a:spLocks noGrp="1"/>
          </p:cNvSpPr>
          <p:nvPr>
            <p:ph idx="1"/>
          </p:nvPr>
        </p:nvSpPr>
        <p:spPr>
          <a:xfrm>
            <a:off x="0" y="1571625"/>
            <a:ext cx="9144000" cy="4572000"/>
          </a:xfrm>
          <a:solidFill>
            <a:schemeClr val="accent2">
              <a:lumMod val="20000"/>
              <a:lumOff val="80000"/>
            </a:schemeClr>
          </a:solidFill>
        </p:spPr>
        <p:txBody>
          <a:bodyPr/>
          <a:lstStyle/>
          <a:p>
            <a:pPr rtl="0" eaLnBrk="1" hangingPunct="1">
              <a:buFont typeface="Wingdings" pitchFamily="2" charset="2"/>
              <a:buChar char="Ø"/>
              <a:defRPr/>
            </a:pPr>
            <a:r>
              <a:rPr lang="en-US" sz="2400" dirty="0" err="1" smtClean="0"/>
              <a:t>Neoadjuvant</a:t>
            </a:r>
            <a:r>
              <a:rPr lang="en-US" sz="2400" dirty="0" smtClean="0"/>
              <a:t> endocrine therapy should be considered in place of </a:t>
            </a:r>
            <a:r>
              <a:rPr lang="en-US" sz="2400" dirty="0" err="1" smtClean="0"/>
              <a:t>neoadjuvant</a:t>
            </a:r>
            <a:r>
              <a:rPr lang="en-US" sz="2400" dirty="0" smtClean="0"/>
              <a:t> chemo. for postmen. BC Luminal A type. </a:t>
            </a:r>
          </a:p>
          <a:p>
            <a:pPr rtl="0" eaLnBrk="1" hangingPunct="1">
              <a:buFont typeface="Wingdings" pitchFamily="2" charset="2"/>
              <a:buChar char="ü"/>
              <a:defRPr/>
            </a:pPr>
            <a:r>
              <a:rPr lang="en-US" sz="2400" dirty="0" smtClean="0"/>
              <a:t>should be continued for a minimum of 4–8 months.</a:t>
            </a:r>
          </a:p>
          <a:p>
            <a:pPr rtl="0" eaLnBrk="1" hangingPunct="1">
              <a:buFont typeface="Wingdings" pitchFamily="2" charset="2"/>
              <a:buChar char="v"/>
              <a:defRPr/>
            </a:pPr>
            <a:r>
              <a:rPr lang="en-US" sz="2400" dirty="0" smtClean="0"/>
              <a:t> Selected patients with special types of breast cancer (e.g. pure tubular, </a:t>
            </a:r>
            <a:r>
              <a:rPr lang="en-US" sz="2400" dirty="0" err="1" smtClean="0"/>
              <a:t>cribriform</a:t>
            </a:r>
            <a:r>
              <a:rPr lang="en-US" sz="2400" dirty="0" smtClean="0"/>
              <a:t> and </a:t>
            </a:r>
            <a:r>
              <a:rPr lang="en-US" sz="2400" dirty="0" err="1" smtClean="0"/>
              <a:t>mucinous</a:t>
            </a:r>
            <a:r>
              <a:rPr lang="en-US" sz="2400" dirty="0" smtClean="0"/>
              <a:t> tumors) have a limited expected benefit from </a:t>
            </a:r>
            <a:r>
              <a:rPr lang="en-US" sz="2400" dirty="0" err="1" smtClean="0"/>
              <a:t>Neoadjuvant</a:t>
            </a:r>
            <a:r>
              <a:rPr lang="en-US" sz="2400" dirty="0" smtClean="0"/>
              <a:t> and will receive adjuvant endocrine therapy alone.</a:t>
            </a:r>
            <a:endParaRPr lang="ar-EG" sz="2400" dirty="0" smtClean="0"/>
          </a:p>
        </p:txBody>
      </p:sp>
      <p:pic>
        <p:nvPicPr>
          <p:cNvPr id="407557" name="Picture 5"/>
          <p:cNvPicPr>
            <a:picLocks noChangeAspect="1" noChangeArrowheads="1"/>
          </p:cNvPicPr>
          <p:nvPr/>
        </p:nvPicPr>
        <p:blipFill>
          <a:blip r:embed="rId2"/>
          <a:srcRect/>
          <a:stretch>
            <a:fillRect/>
          </a:stretch>
        </p:blipFill>
        <p:spPr bwMode="auto">
          <a:xfrm>
            <a:off x="4000500" y="6029325"/>
            <a:ext cx="5072063" cy="5429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6381750"/>
            <a:ext cx="37719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6107905"/>
            <a:ext cx="18764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9457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13" y="1292225"/>
            <a:ext cx="8715375" cy="3847207"/>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l" rtl="0" eaLnBrk="0" fontAlgn="auto" hangingPunct="0">
              <a:spcBef>
                <a:spcPts val="0"/>
              </a:spcBef>
              <a:spcAft>
                <a:spcPts val="0"/>
              </a:spcAft>
              <a:defRPr/>
            </a:pPr>
            <a:r>
              <a:rPr lang="en-US" sz="2000" dirty="0">
                <a:latin typeface="Arial" pitchFamily="34" charset="0"/>
                <a:cs typeface="Arial" pitchFamily="34" charset="0"/>
              </a:rPr>
              <a:t>All luminal cancers should be treated with ET. Most luminal</a:t>
            </a:r>
          </a:p>
          <a:p>
            <a:pPr algn="l" rtl="0" eaLnBrk="0" fontAlgn="auto" hangingPunct="0">
              <a:spcBef>
                <a:spcPts val="0"/>
              </a:spcBef>
              <a:spcAft>
                <a:spcPts val="0"/>
              </a:spcAft>
              <a:defRPr/>
            </a:pPr>
            <a:r>
              <a:rPr lang="en-US" sz="2000" dirty="0">
                <a:latin typeface="Arial" pitchFamily="34" charset="0"/>
                <a:cs typeface="Arial" pitchFamily="34" charset="0"/>
              </a:rPr>
              <a:t>A </a:t>
            </a:r>
            <a:r>
              <a:rPr lang="en-US" sz="2000" dirty="0" err="1">
                <a:latin typeface="Arial" pitchFamily="34" charset="0"/>
                <a:cs typeface="Arial" pitchFamily="34" charset="0"/>
              </a:rPr>
              <a:t>tumours</a:t>
            </a:r>
            <a:r>
              <a:rPr lang="en-US" sz="2000" dirty="0">
                <a:latin typeface="Arial" pitchFamily="34" charset="0"/>
                <a:cs typeface="Arial" pitchFamily="34" charset="0"/>
              </a:rPr>
              <a:t>, except those with highest risk of relapse (extensive  nodal involvement), require no chemotherapy </a:t>
            </a:r>
            <a:r>
              <a:rPr lang="en-US" sz="2000" b="1" u="sng" dirty="0">
                <a:solidFill>
                  <a:schemeClr val="tx2">
                    <a:lumMod val="75000"/>
                  </a:schemeClr>
                </a:solidFill>
                <a:latin typeface="Arial" pitchFamily="34" charset="0"/>
                <a:cs typeface="Arial" pitchFamily="34" charset="0"/>
              </a:rPr>
              <a:t>[II, A]</a:t>
            </a:r>
          </a:p>
          <a:p>
            <a:pPr algn="l" rtl="0" eaLnBrk="0" fontAlgn="auto" hangingPunct="0">
              <a:spcBef>
                <a:spcPts val="0"/>
              </a:spcBef>
              <a:spcAft>
                <a:spcPts val="0"/>
              </a:spcAft>
              <a:defRPr/>
            </a:pPr>
            <a:endParaRPr lang="en-US" sz="2000" dirty="0">
              <a:latin typeface="Arial" pitchFamily="34" charset="0"/>
              <a:cs typeface="Arial" pitchFamily="34" charset="0"/>
            </a:endParaRPr>
          </a:p>
          <a:p>
            <a:pPr algn="l" rtl="0" eaLnBrk="0" fontAlgn="auto" hangingPunct="0">
              <a:spcBef>
                <a:spcPts val="0"/>
              </a:spcBef>
              <a:spcAft>
                <a:spcPts val="0"/>
              </a:spcAft>
              <a:defRPr/>
            </a:pPr>
            <a:r>
              <a:rPr lang="en-US" sz="2000" dirty="0">
                <a:latin typeface="Arial" pitchFamily="34" charset="0"/>
                <a:cs typeface="Arial" pitchFamily="34" charset="0"/>
              </a:rPr>
              <a:t>luminal B HER2-negative cancers constitute a population of the highest uncertainty regarding chemotherapy indications </a:t>
            </a:r>
            <a:r>
              <a:rPr lang="en-US" sz="2000" b="1" u="sng" dirty="0">
                <a:solidFill>
                  <a:schemeClr val="tx2">
                    <a:lumMod val="75000"/>
                  </a:schemeClr>
                </a:solidFill>
                <a:latin typeface="Arial" pitchFamily="34" charset="0"/>
                <a:cs typeface="Arial" pitchFamily="34" charset="0"/>
              </a:rPr>
              <a:t>[I, C].</a:t>
            </a:r>
          </a:p>
          <a:p>
            <a:pPr algn="l" rtl="0" eaLnBrk="0" fontAlgn="auto" hangingPunct="0">
              <a:spcBef>
                <a:spcPts val="0"/>
              </a:spcBef>
              <a:spcAft>
                <a:spcPts val="0"/>
              </a:spcAft>
              <a:defRPr/>
            </a:pPr>
            <a:r>
              <a:rPr lang="en-US" sz="2000" dirty="0">
                <a:latin typeface="Arial" pitchFamily="34" charset="0"/>
                <a:cs typeface="Arial" pitchFamily="34" charset="0"/>
              </a:rPr>
              <a:t/>
            </a:r>
            <a:br>
              <a:rPr lang="en-US" sz="2000" dirty="0">
                <a:latin typeface="Arial" pitchFamily="34" charset="0"/>
                <a:cs typeface="Arial" pitchFamily="34" charset="0"/>
              </a:rPr>
            </a:br>
            <a:r>
              <a:rPr lang="en-US" sz="2000" dirty="0">
                <a:solidFill>
                  <a:schemeClr val="tx2">
                    <a:lumMod val="75000"/>
                  </a:schemeClr>
                </a:solidFill>
                <a:latin typeface="Arial" pitchFamily="34" charset="0"/>
                <a:cs typeface="Arial" pitchFamily="34" charset="0"/>
              </a:rPr>
              <a:t>Indications for chemotherapy within this subtype depend on</a:t>
            </a:r>
          </a:p>
          <a:p>
            <a:pPr algn="l" rtl="0" eaLnBrk="0" fontAlgn="auto" hangingPunct="0">
              <a:spcBef>
                <a:spcPts val="0"/>
              </a:spcBef>
              <a:spcAft>
                <a:spcPts val="0"/>
              </a:spcAft>
              <a:defRPr/>
            </a:pPr>
            <a:r>
              <a:rPr lang="en-US" sz="2000" dirty="0">
                <a:solidFill>
                  <a:schemeClr val="tx2">
                    <a:lumMod val="75000"/>
                  </a:schemeClr>
                </a:solidFill>
                <a:latin typeface="Arial" pitchFamily="34" charset="0"/>
                <a:cs typeface="Arial" pitchFamily="34" charset="0"/>
              </a:rPr>
              <a:t>the individual risk of relapse, taking into account the </a:t>
            </a:r>
            <a:r>
              <a:rPr lang="en-US" sz="2000" dirty="0" err="1">
                <a:solidFill>
                  <a:schemeClr val="tx2">
                    <a:lumMod val="75000"/>
                  </a:schemeClr>
                </a:solidFill>
                <a:latin typeface="Arial" pitchFamily="34" charset="0"/>
                <a:cs typeface="Arial" pitchFamily="34" charset="0"/>
              </a:rPr>
              <a:t>tumour</a:t>
            </a:r>
            <a:endParaRPr lang="en-US" sz="2000" dirty="0">
              <a:solidFill>
                <a:schemeClr val="tx2">
                  <a:lumMod val="75000"/>
                </a:schemeClr>
              </a:solidFill>
              <a:latin typeface="Arial" pitchFamily="34" charset="0"/>
              <a:cs typeface="Arial" pitchFamily="34" charset="0"/>
            </a:endParaRPr>
          </a:p>
          <a:p>
            <a:pPr algn="l" rtl="0" eaLnBrk="0" fontAlgn="auto" hangingPunct="0">
              <a:spcBef>
                <a:spcPts val="0"/>
              </a:spcBef>
              <a:spcAft>
                <a:spcPts val="0"/>
              </a:spcAft>
              <a:defRPr/>
            </a:pPr>
            <a:r>
              <a:rPr lang="en-US" sz="2000" dirty="0">
                <a:solidFill>
                  <a:schemeClr val="tx2">
                    <a:lumMod val="75000"/>
                  </a:schemeClr>
                </a:solidFill>
                <a:latin typeface="Arial" pitchFamily="34" charset="0"/>
                <a:cs typeface="Arial" pitchFamily="34" charset="0"/>
              </a:rPr>
              <a:t>extent and features suggestive of its aggressiveness (grade,</a:t>
            </a:r>
          </a:p>
          <a:p>
            <a:pPr algn="l" rtl="0" eaLnBrk="0" fontAlgn="auto" hangingPunct="0">
              <a:spcBef>
                <a:spcPts val="0"/>
              </a:spcBef>
              <a:spcAft>
                <a:spcPts val="0"/>
              </a:spcAft>
              <a:defRPr/>
            </a:pPr>
            <a:r>
              <a:rPr lang="en-US" sz="2000" dirty="0">
                <a:solidFill>
                  <a:schemeClr val="tx2">
                    <a:lumMod val="75000"/>
                  </a:schemeClr>
                </a:solidFill>
                <a:latin typeface="Arial" pitchFamily="34" charset="0"/>
                <a:cs typeface="Arial" pitchFamily="34" charset="0"/>
              </a:rPr>
              <a:t>proliferation, vascular invasion), presumed responsiveness to</a:t>
            </a:r>
          </a:p>
          <a:p>
            <a:pPr algn="l" rtl="0" eaLnBrk="0" fontAlgn="auto" hangingPunct="0">
              <a:spcBef>
                <a:spcPts val="0"/>
              </a:spcBef>
              <a:spcAft>
                <a:spcPts val="0"/>
              </a:spcAft>
              <a:defRPr/>
            </a:pPr>
            <a:r>
              <a:rPr lang="en-US" sz="2000" dirty="0">
                <a:solidFill>
                  <a:schemeClr val="tx2">
                    <a:lumMod val="75000"/>
                  </a:schemeClr>
                </a:solidFill>
                <a:latin typeface="Arial" pitchFamily="34" charset="0"/>
                <a:cs typeface="Arial" pitchFamily="34" charset="0"/>
              </a:rPr>
              <a:t>ET and patient preferences.</a:t>
            </a:r>
            <a:endParaRPr lang="ar-EG" sz="2000" dirty="0">
              <a:solidFill>
                <a:schemeClr val="tx2">
                  <a:lumMod val="75000"/>
                </a:schemeClr>
              </a:solidFill>
              <a:latin typeface="Arial" pitchFamily="34" charset="0"/>
              <a:cs typeface="Arial" pitchFamily="34" charset="0"/>
            </a:endParaRPr>
          </a:p>
        </p:txBody>
      </p:sp>
      <p:sp>
        <p:nvSpPr>
          <p:cNvPr id="20483" name="TextBox 4"/>
          <p:cNvSpPr txBox="1">
            <a:spLocks noChangeArrowheads="1"/>
          </p:cNvSpPr>
          <p:nvPr/>
        </p:nvSpPr>
        <p:spPr bwMode="auto">
          <a:xfrm>
            <a:off x="2000250" y="6273800"/>
            <a:ext cx="6929438" cy="3698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l" rtl="0" eaLnBrk="0" hangingPunct="0">
              <a:defRPr/>
            </a:pPr>
            <a:r>
              <a:rPr lang="en-US" dirty="0">
                <a:solidFill>
                  <a:schemeClr val="tx1"/>
                </a:solidFill>
                <a:latin typeface="Calibri" pitchFamily="34" charset="0"/>
              </a:rPr>
              <a:t>EBC;ESMO guidelines; Annals of Oncology24,supplement 6,vol7,2013</a:t>
            </a:r>
            <a:endParaRPr lang="ar-EG" dirty="0">
              <a:solidFill>
                <a:schemeClr val="tx1"/>
              </a:solidFill>
              <a:latin typeface="Calibri" pitchFamily="34" charset="0"/>
            </a:endParaRPr>
          </a:p>
        </p:txBody>
      </p:sp>
      <p:sp>
        <p:nvSpPr>
          <p:cNvPr id="20484" name="TextBox 5"/>
          <p:cNvSpPr txBox="1">
            <a:spLocks noChangeArrowheads="1"/>
          </p:cNvSpPr>
          <p:nvPr/>
        </p:nvSpPr>
        <p:spPr bwMode="auto">
          <a:xfrm>
            <a:off x="0" y="142875"/>
            <a:ext cx="9144000" cy="1071563"/>
          </a:xfrm>
          <a:prstGeom prst="rect">
            <a:avLst/>
          </a:prstGeom>
          <a:solidFill>
            <a:srgbClr val="002060"/>
          </a:solidFill>
          <a:ln w="9525">
            <a:noFill/>
            <a:miter lim="800000"/>
            <a:headEnd/>
            <a:tailEnd/>
          </a:ln>
        </p:spPr>
        <p:txBody>
          <a:bodyPr>
            <a:spAutoFit/>
          </a:bodyPr>
          <a:lstStyle/>
          <a:p>
            <a:pPr algn="ctr" rtl="0" eaLnBrk="0" hangingPunct="0">
              <a:defRPr/>
            </a:pPr>
            <a:r>
              <a:rPr lang="en-US" sz="3200" dirty="0">
                <a:solidFill>
                  <a:schemeClr val="accent1">
                    <a:lumMod val="60000"/>
                    <a:lumOff val="40000"/>
                  </a:schemeClr>
                </a:solidFill>
                <a:latin typeface="Calibri" pitchFamily="34" charset="0"/>
                <a:cs typeface="+mn-cs"/>
              </a:rPr>
              <a:t>Guidelines according to evidence based recommendation</a:t>
            </a:r>
            <a:endParaRPr lang="ar-EG" sz="3200" dirty="0">
              <a:solidFill>
                <a:schemeClr val="accent1">
                  <a:lumMod val="60000"/>
                  <a:lumOff val="40000"/>
                </a:schemeClr>
              </a:solidFill>
              <a:latin typeface="Calibri" pitchFamily="34" charset="0"/>
              <a:cs typeface="+mn-cs"/>
            </a:endParaRPr>
          </a:p>
        </p:txBody>
      </p:sp>
    </p:spTree>
    <p:extLst>
      <p:ext uri="{BB962C8B-B14F-4D97-AF65-F5344CB8AC3E}">
        <p14:creationId xmlns:p14="http://schemas.microsoft.com/office/powerpoint/2010/main" val="308355995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09800"/>
            <a:ext cx="5613400" cy="3838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0"/>
            <a:ext cx="5256212" cy="47244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42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6134100"/>
            <a:ext cx="5354638" cy="647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95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304800"/>
            <a:ext cx="9229725" cy="40386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2641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xit" presetSubtype="0" fill="hold" nodeType="clickEffect">
                                  <p:stCondLst>
                                    <p:cond delay="2500"/>
                                  </p:stCondLst>
                                  <p:childTnLst>
                                    <p:anim calcmode="lin" valueType="num">
                                      <p:cBhvr>
                                        <p:cTn id="10" dur="1000"/>
                                        <p:tgtEl>
                                          <p:spTgt spid="109570"/>
                                        </p:tgtEl>
                                        <p:attrNameLst>
                                          <p:attrName>ppt_w</p:attrName>
                                        </p:attrNameLst>
                                      </p:cBhvr>
                                      <p:tavLst>
                                        <p:tav tm="0">
                                          <p:val>
                                            <p:strVal val="ppt_w"/>
                                          </p:val>
                                        </p:tav>
                                        <p:tav tm="100000">
                                          <p:val>
                                            <p:fltVal val="0"/>
                                          </p:val>
                                        </p:tav>
                                      </p:tavLst>
                                    </p:anim>
                                    <p:anim calcmode="lin" valueType="num">
                                      <p:cBhvr>
                                        <p:cTn id="11" dur="1000"/>
                                        <p:tgtEl>
                                          <p:spTgt spid="109570"/>
                                        </p:tgtEl>
                                        <p:attrNameLst>
                                          <p:attrName>ppt_h</p:attrName>
                                        </p:attrNameLst>
                                      </p:cBhvr>
                                      <p:tavLst>
                                        <p:tav tm="0">
                                          <p:val>
                                            <p:strVal val="ppt_h"/>
                                          </p:val>
                                        </p:tav>
                                        <p:tav tm="100000">
                                          <p:val>
                                            <p:fltVal val="0"/>
                                          </p:val>
                                        </p:tav>
                                      </p:tavLst>
                                    </p:anim>
                                    <p:anim calcmode="lin" valueType="num">
                                      <p:cBhvr>
                                        <p:cTn id="12" dur="1000"/>
                                        <p:tgtEl>
                                          <p:spTgt spid="109570"/>
                                        </p:tgtEl>
                                        <p:attrNameLst>
                                          <p:attrName>style.rotation</p:attrName>
                                        </p:attrNameLst>
                                      </p:cBhvr>
                                      <p:tavLst>
                                        <p:tav tm="0">
                                          <p:val>
                                            <p:fltVal val="0"/>
                                          </p:val>
                                        </p:tav>
                                        <p:tav tm="100000">
                                          <p:val>
                                            <p:fltVal val="90"/>
                                          </p:val>
                                        </p:tav>
                                      </p:tavLst>
                                    </p:anim>
                                    <p:animEffect transition="out" filter="fade">
                                      <p:cBhvr>
                                        <p:cTn id="13" dur="1000"/>
                                        <p:tgtEl>
                                          <p:spTgt spid="109570"/>
                                        </p:tgtEl>
                                      </p:cBhvr>
                                    </p:animEffect>
                                    <p:set>
                                      <p:cBhvr>
                                        <p:cTn id="14" dur="1" fill="hold">
                                          <p:stCondLst>
                                            <p:cond delay="999"/>
                                          </p:stCondLst>
                                        </p:cTn>
                                        <p:tgtEl>
                                          <p:spTgt spid="1095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2">
            <a:extLst>
              <a:ext uri="{28A0092B-C50C-407E-A947-70E740481C1C}">
                <a14:useLocalDpi xmlns:a14="http://schemas.microsoft.com/office/drawing/2010/main" val="0"/>
              </a:ext>
            </a:extLst>
          </a:blip>
          <a:srcRect l="7117" t="17798" r="5264" b="17355"/>
          <a:stretch>
            <a:fillRect/>
          </a:stretch>
        </p:blipFill>
        <p:spPr bwMode="auto">
          <a:xfrm>
            <a:off x="0" y="142876"/>
            <a:ext cx="9144000" cy="65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5864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010400"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en-US" sz="2400" dirty="0" smtClean="0"/>
          </a:p>
          <a:p>
            <a:pPr algn="ctr"/>
            <a:endParaRPr lang="en-US" sz="2400" dirty="0"/>
          </a:p>
          <a:p>
            <a:pPr algn="ctr"/>
            <a:r>
              <a:rPr lang="en-US" sz="2400" dirty="0" smtClean="0"/>
              <a:t>For sure the grey zone in Adjuvant /</a:t>
            </a:r>
            <a:r>
              <a:rPr lang="en-US" sz="2400" dirty="0" err="1" smtClean="0"/>
              <a:t>Neoadjuvant</a:t>
            </a:r>
            <a:r>
              <a:rPr lang="en-US" sz="2400" dirty="0" smtClean="0"/>
              <a:t>  becomes narrower than before</a:t>
            </a:r>
          </a:p>
          <a:p>
            <a:pPr algn="ctr"/>
            <a:endParaRPr lang="en-US" sz="2400" dirty="0" smtClean="0"/>
          </a:p>
          <a:p>
            <a:pPr algn="ctr"/>
            <a:r>
              <a:rPr lang="en-US" sz="2400" dirty="0" smtClean="0"/>
              <a:t>More defining of biomarker may help us to take a more beneficial clear decision to EBC patients</a:t>
            </a:r>
          </a:p>
          <a:p>
            <a:pPr algn="ctr"/>
            <a:endParaRPr lang="en-US" sz="2400" dirty="0"/>
          </a:p>
          <a:p>
            <a:pPr algn="ctr"/>
            <a:endParaRPr lang="en-US" sz="2400" dirty="0" smtClean="0"/>
          </a:p>
          <a:p>
            <a:pPr algn="ctr"/>
            <a:endParaRPr lang="en-US" sz="2400" dirty="0"/>
          </a:p>
        </p:txBody>
      </p:sp>
    </p:spTree>
    <p:extLst>
      <p:ext uri="{BB962C8B-B14F-4D97-AF65-F5344CB8AC3E}">
        <p14:creationId xmlns:p14="http://schemas.microsoft.com/office/powerpoint/2010/main" val="41614529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895475"/>
          </a:xfrm>
          <a:solidFill>
            <a:schemeClr val="accent1">
              <a:lumMod val="20000"/>
              <a:lumOff val="80000"/>
            </a:schemeClr>
          </a:solidFill>
        </p:spPr>
        <p:txBody>
          <a:bodyPr/>
          <a:lstStyle/>
          <a:p>
            <a:pPr>
              <a:defRPr/>
            </a:pPr>
            <a:r>
              <a:rPr lang="en-US" sz="7200" i="1" dirty="0" smtClean="0">
                <a:solidFill>
                  <a:srgbClr val="C00000"/>
                </a:solidFill>
              </a:rPr>
              <a:t>THANK YOU</a:t>
            </a:r>
            <a:endParaRPr lang="ar-EG" sz="7200" i="1" dirty="0" smtClean="0">
              <a:solidFill>
                <a:srgbClr val="C00000"/>
              </a:solidFill>
            </a:endParaRPr>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2286000"/>
            <a:ext cx="25527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kfdd167\Desktop\1277721_157364254465189_1791457243_o.jpg"/>
          <p:cNvPicPr>
            <a:picLocks noGrp="1" noChangeAspect="1" noChangeArrowheads="1"/>
          </p:cNvPicPr>
          <p:nvPr>
            <p:ph idx="1"/>
          </p:nvPr>
        </p:nvPicPr>
        <p:blipFill>
          <a:blip r:embed="rId3"/>
          <a:srcRect/>
          <a:stretch>
            <a:fillRect/>
          </a:stretch>
        </p:blipFill>
        <p:spPr>
          <a:xfrm>
            <a:off x="0" y="2857500"/>
            <a:ext cx="5981700" cy="2132013"/>
          </a:xfrm>
          <a:ln w="38100">
            <a:solidFill>
              <a:schemeClr val="accent1">
                <a:lumMod val="50000"/>
              </a:schemeClr>
            </a:solidFill>
          </a:ln>
        </p:spPr>
      </p:pic>
      <p:sp>
        <p:nvSpPr>
          <p:cNvPr id="58373" name="TextBox 7"/>
          <p:cNvSpPr txBox="1">
            <a:spLocks noChangeArrowheads="1"/>
          </p:cNvSpPr>
          <p:nvPr/>
        </p:nvSpPr>
        <p:spPr bwMode="auto">
          <a:xfrm>
            <a:off x="6000750" y="6143625"/>
            <a:ext cx="3143250" cy="461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rtl="0"/>
            <a:r>
              <a:rPr lang="en-US" sz="2400" b="1">
                <a:solidFill>
                  <a:schemeClr val="bg1"/>
                </a:solidFill>
              </a:rPr>
              <a:t>NCI  Main Center</a:t>
            </a:r>
            <a:endParaRPr lang="ar-EG" sz="2400" b="1">
              <a:solidFill>
                <a:schemeClr val="bg1"/>
              </a:solidFill>
            </a:endParaRPr>
          </a:p>
        </p:txBody>
      </p:sp>
      <p:sp>
        <p:nvSpPr>
          <p:cNvPr id="58374" name="TextBox 8"/>
          <p:cNvSpPr txBox="1">
            <a:spLocks noChangeArrowheads="1"/>
          </p:cNvSpPr>
          <p:nvPr/>
        </p:nvSpPr>
        <p:spPr bwMode="auto">
          <a:xfrm>
            <a:off x="0" y="5143500"/>
            <a:ext cx="6143625" cy="8921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rtl="0"/>
            <a:r>
              <a:rPr lang="en-US" sz="2400">
                <a:solidFill>
                  <a:schemeClr val="bg1"/>
                </a:solidFill>
              </a:rPr>
              <a:t>NCI, Breast </a:t>
            </a:r>
            <a:r>
              <a:rPr lang="en-US" sz="2800">
                <a:solidFill>
                  <a:schemeClr val="bg1"/>
                </a:solidFill>
              </a:rPr>
              <a:t>Cancer</a:t>
            </a:r>
            <a:r>
              <a:rPr lang="en-US" sz="2400">
                <a:solidFill>
                  <a:schemeClr val="bg1"/>
                </a:solidFill>
              </a:rPr>
              <a:t> Treatment and Research Center</a:t>
            </a:r>
            <a:endParaRPr lang="ar-EG" sz="2400">
              <a:solidFill>
                <a:schemeClr val="bg1"/>
              </a:solidFill>
            </a:endParaRPr>
          </a:p>
        </p:txBody>
      </p:sp>
      <p:pic>
        <p:nvPicPr>
          <p:cNvPr id="58375" name="Picture 2" descr="C:\Users\aboseif\Pictures\NCI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4287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2892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ar-EG" smtClean="0"/>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513" y="142875"/>
            <a:ext cx="8766175" cy="6500813"/>
          </a:xfrm>
          <a:noFill/>
        </p:spPr>
      </p:pic>
      <p:sp>
        <p:nvSpPr>
          <p:cNvPr id="11268" name="TextBox 3"/>
          <p:cNvSpPr txBox="1">
            <a:spLocks noChangeArrowheads="1"/>
          </p:cNvSpPr>
          <p:nvPr/>
        </p:nvSpPr>
        <p:spPr bwMode="auto">
          <a:xfrm>
            <a:off x="2928938" y="3773488"/>
            <a:ext cx="571500" cy="400050"/>
          </a:xfrm>
          <a:prstGeom prst="rect">
            <a:avLst/>
          </a:prstGeom>
          <a:solidFill>
            <a:srgbClr val="FFFFA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en-US" sz="2000" b="1"/>
              <a:t>-ve</a:t>
            </a:r>
            <a:endParaRPr lang="ar-EG" sz="2000" b="1"/>
          </a:p>
        </p:txBody>
      </p:sp>
    </p:spTree>
    <p:extLst>
      <p:ext uri="{BB962C8B-B14F-4D97-AF65-F5344CB8AC3E}">
        <p14:creationId xmlns:p14="http://schemas.microsoft.com/office/powerpoint/2010/main" val="7736455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9144000" cy="1071563"/>
          </a:xfrm>
          <a:solidFill>
            <a:srgbClr val="800000"/>
          </a:solidFill>
        </p:spPr>
        <p:style>
          <a:lnRef idx="3">
            <a:schemeClr val="lt1"/>
          </a:lnRef>
          <a:fillRef idx="1">
            <a:schemeClr val="accent1"/>
          </a:fillRef>
          <a:effectRef idx="1">
            <a:schemeClr val="accent1"/>
          </a:effectRef>
          <a:fontRef idx="minor">
            <a:schemeClr val="lt1"/>
          </a:fontRef>
        </p:style>
        <p:txBody>
          <a:bodyPr rtlCol="1">
            <a:noAutofit/>
          </a:bodyPr>
          <a:lstStyle/>
          <a:p>
            <a:pPr algn="ctr" rtl="0" eaLnBrk="1" fontAlgn="auto" hangingPunct="1">
              <a:spcAft>
                <a:spcPts val="0"/>
              </a:spcAft>
              <a:defRPr/>
            </a:pPr>
            <a:r>
              <a:rPr lang="en-US" sz="3200" dirty="0" smtClean="0">
                <a:solidFill>
                  <a:schemeClr val="bg1"/>
                </a:solidFill>
              </a:rPr>
              <a:t>Biological (</a:t>
            </a:r>
            <a:r>
              <a:rPr sz="3200" dirty="0" smtClean="0">
                <a:solidFill>
                  <a:schemeClr val="bg1"/>
                </a:solidFill>
              </a:rPr>
              <a:t>intrinsic </a:t>
            </a:r>
            <a:r>
              <a:rPr lang="en-US" sz="3200" dirty="0" smtClean="0">
                <a:solidFill>
                  <a:schemeClr val="bg1"/>
                </a:solidFill>
              </a:rPr>
              <a:t>) </a:t>
            </a:r>
            <a:r>
              <a:rPr sz="3200" dirty="0" smtClean="0">
                <a:solidFill>
                  <a:schemeClr val="bg1"/>
                </a:solidFill>
              </a:rPr>
              <a:t>subtypes of breast cancer</a:t>
            </a:r>
            <a:endParaRPr lang="ar-EG" b="1" i="1" dirty="0" smtClean="0">
              <a:solidFill>
                <a:schemeClr val="bg1"/>
              </a:solidFill>
            </a:endParaRPr>
          </a:p>
        </p:txBody>
      </p:sp>
      <p:sp>
        <p:nvSpPr>
          <p:cNvPr id="3" name="Content Placeholder 2"/>
          <p:cNvSpPr>
            <a:spLocks noGrp="1"/>
          </p:cNvSpPr>
          <p:nvPr>
            <p:ph idx="1"/>
          </p:nvPr>
        </p:nvSpPr>
        <p:spPr>
          <a:xfrm>
            <a:off x="714375" y="1571625"/>
            <a:ext cx="3714750" cy="4643438"/>
          </a:xfrm>
          <a:solidFill>
            <a:schemeClr val="accent3">
              <a:lumMod val="95000"/>
            </a:schemeClr>
          </a:solidFill>
        </p:spPr>
        <p:style>
          <a:lnRef idx="2">
            <a:schemeClr val="accent4"/>
          </a:lnRef>
          <a:fillRef idx="1">
            <a:schemeClr val="lt1"/>
          </a:fillRef>
          <a:effectRef idx="0">
            <a:schemeClr val="accent4"/>
          </a:effectRef>
          <a:fontRef idx="minor">
            <a:schemeClr val="dk1"/>
          </a:fontRef>
        </p:style>
        <p:txBody>
          <a:bodyPr rtlCol="1">
            <a:normAutofit fontScale="47500" lnSpcReduction="20000"/>
          </a:bodyPr>
          <a:lstStyle/>
          <a:p>
            <a:pPr eaLnBrk="1" fontAlgn="auto" hangingPunct="1">
              <a:spcAft>
                <a:spcPts val="0"/>
              </a:spcAft>
              <a:buFont typeface="Arial" pitchFamily="34" charset="0"/>
              <a:buNone/>
              <a:defRPr/>
            </a:pPr>
            <a:r>
              <a:rPr lang="en-US" b="1" dirty="0" smtClean="0"/>
              <a:t>Luminal A</a:t>
            </a:r>
            <a:endParaRPr lang="en-US" dirty="0" smtClean="0"/>
          </a:p>
          <a:p>
            <a:pPr eaLnBrk="1" fontAlgn="auto" hangingPunct="1">
              <a:spcAft>
                <a:spcPts val="0"/>
              </a:spcAft>
              <a:buFont typeface="Arial" pitchFamily="34" charset="0"/>
              <a:buNone/>
              <a:defRPr/>
            </a:pPr>
            <a:r>
              <a:rPr lang="en-US" u="sng" dirty="0" smtClean="0"/>
              <a:t>‘Luminal A-like’</a:t>
            </a:r>
            <a:endParaRPr lang="en-US" dirty="0" smtClean="0"/>
          </a:p>
          <a:p>
            <a:pPr eaLnBrk="1" fontAlgn="auto" hangingPunct="1">
              <a:spcAft>
                <a:spcPts val="0"/>
              </a:spcAft>
              <a:buFont typeface="Arial" pitchFamily="34" charset="0"/>
              <a:buNone/>
              <a:defRPr/>
            </a:pPr>
            <a:r>
              <a:rPr lang="en-US" dirty="0" smtClean="0"/>
              <a:t>• ER-positive</a:t>
            </a:r>
          </a:p>
          <a:p>
            <a:pPr eaLnBrk="1" fontAlgn="auto" hangingPunct="1">
              <a:spcAft>
                <a:spcPts val="0"/>
              </a:spcAft>
              <a:buFont typeface="Arial" pitchFamily="34" charset="0"/>
              <a:buNone/>
              <a:defRPr/>
            </a:pPr>
            <a:r>
              <a:rPr lang="en-US" dirty="0" smtClean="0"/>
              <a:t>• HER2-negative</a:t>
            </a:r>
          </a:p>
          <a:p>
            <a:pPr eaLnBrk="1" fontAlgn="auto" hangingPunct="1">
              <a:spcAft>
                <a:spcPts val="0"/>
              </a:spcAft>
              <a:buFont typeface="Arial" pitchFamily="34" charset="0"/>
              <a:buNone/>
              <a:defRPr/>
            </a:pPr>
            <a:r>
              <a:rPr lang="en-US" dirty="0" smtClean="0"/>
              <a:t>• Ki67 low*</a:t>
            </a:r>
          </a:p>
          <a:p>
            <a:pPr eaLnBrk="1" fontAlgn="auto" hangingPunct="1">
              <a:spcAft>
                <a:spcPts val="0"/>
              </a:spcAft>
              <a:buFont typeface="Arial" pitchFamily="34" charset="0"/>
              <a:buNone/>
              <a:defRPr/>
            </a:pPr>
            <a:r>
              <a:rPr lang="en-US" dirty="0" smtClean="0"/>
              <a:t>• </a:t>
            </a:r>
            <a:r>
              <a:rPr lang="en-US" dirty="0" err="1" smtClean="0"/>
              <a:t>PgR</a:t>
            </a:r>
            <a:r>
              <a:rPr lang="en-US" dirty="0" smtClean="0"/>
              <a:t> high**</a:t>
            </a:r>
            <a:br>
              <a:rPr lang="en-US" dirty="0" smtClean="0"/>
            </a:br>
            <a:endParaRPr lang="en-US" dirty="0" smtClean="0"/>
          </a:p>
          <a:p>
            <a:pPr eaLnBrk="1" fontAlgn="auto" hangingPunct="1">
              <a:spcAft>
                <a:spcPts val="0"/>
              </a:spcAft>
              <a:buFont typeface="Arial" pitchFamily="34" charset="0"/>
              <a:buNone/>
              <a:defRPr/>
            </a:pPr>
            <a:r>
              <a:rPr lang="en-US" b="1" dirty="0" smtClean="0"/>
              <a:t>Luminal B</a:t>
            </a:r>
            <a:endParaRPr lang="en-US" dirty="0" smtClean="0"/>
          </a:p>
          <a:p>
            <a:pPr eaLnBrk="1" fontAlgn="auto" hangingPunct="1">
              <a:spcAft>
                <a:spcPts val="0"/>
              </a:spcAft>
              <a:buFont typeface="Arial" pitchFamily="34" charset="0"/>
              <a:buNone/>
              <a:defRPr/>
            </a:pPr>
            <a:r>
              <a:rPr lang="en-US" u="sng" dirty="0" smtClean="0"/>
              <a:t>‘Luminal B-like (HER2-negative</a:t>
            </a:r>
            <a:r>
              <a:rPr lang="en-US" dirty="0" smtClean="0"/>
              <a:t>)’</a:t>
            </a:r>
          </a:p>
          <a:p>
            <a:pPr eaLnBrk="1" fontAlgn="auto" hangingPunct="1">
              <a:spcAft>
                <a:spcPts val="0"/>
              </a:spcAft>
              <a:buFont typeface="Arial" pitchFamily="34" charset="0"/>
              <a:buNone/>
              <a:defRPr/>
            </a:pPr>
            <a:r>
              <a:rPr lang="en-US" dirty="0" smtClean="0"/>
              <a:t>• ER-positive</a:t>
            </a:r>
          </a:p>
          <a:p>
            <a:pPr eaLnBrk="1" fontAlgn="auto" hangingPunct="1">
              <a:spcAft>
                <a:spcPts val="0"/>
              </a:spcAft>
              <a:buFont typeface="Arial" pitchFamily="34" charset="0"/>
              <a:buNone/>
              <a:defRPr/>
            </a:pPr>
            <a:r>
              <a:rPr lang="en-US" dirty="0" smtClean="0"/>
              <a:t>• HER2-negative</a:t>
            </a:r>
          </a:p>
          <a:p>
            <a:pPr eaLnBrk="1" fontAlgn="auto" hangingPunct="1">
              <a:spcAft>
                <a:spcPts val="0"/>
              </a:spcAft>
              <a:buFont typeface="Arial" pitchFamily="34" charset="0"/>
              <a:buNone/>
              <a:defRPr/>
            </a:pPr>
            <a:r>
              <a:rPr lang="en-US" dirty="0" smtClean="0"/>
              <a:t> and either</a:t>
            </a:r>
          </a:p>
          <a:p>
            <a:pPr eaLnBrk="1" fontAlgn="auto" hangingPunct="1">
              <a:spcAft>
                <a:spcPts val="0"/>
              </a:spcAft>
              <a:buFont typeface="Arial" pitchFamily="34" charset="0"/>
              <a:buNone/>
              <a:defRPr/>
            </a:pPr>
            <a:r>
              <a:rPr lang="en-US" dirty="0" smtClean="0"/>
              <a:t>• Ki67 high or</a:t>
            </a:r>
          </a:p>
          <a:p>
            <a:pPr eaLnBrk="1" fontAlgn="auto" hangingPunct="1">
              <a:spcAft>
                <a:spcPts val="0"/>
              </a:spcAft>
              <a:buFont typeface="Arial" pitchFamily="34" charset="0"/>
              <a:buNone/>
              <a:defRPr/>
            </a:pPr>
            <a:r>
              <a:rPr lang="en-US" dirty="0" smtClean="0"/>
              <a:t>• </a:t>
            </a:r>
            <a:r>
              <a:rPr lang="en-US" dirty="0" err="1" smtClean="0"/>
              <a:t>PgR</a:t>
            </a:r>
            <a:r>
              <a:rPr lang="en-US" dirty="0" smtClean="0"/>
              <a:t> low </a:t>
            </a:r>
          </a:p>
        </p:txBody>
      </p:sp>
      <p:sp>
        <p:nvSpPr>
          <p:cNvPr id="5" name="TextBox 4"/>
          <p:cNvSpPr txBox="1"/>
          <p:nvPr/>
        </p:nvSpPr>
        <p:spPr>
          <a:xfrm>
            <a:off x="4714875" y="1571625"/>
            <a:ext cx="3643313" cy="4524375"/>
          </a:xfrm>
          <a:prstGeom prst="rect">
            <a:avLst/>
          </a:prstGeom>
        </p:spPr>
        <p:style>
          <a:lnRef idx="1">
            <a:schemeClr val="accent1"/>
          </a:lnRef>
          <a:fillRef idx="2">
            <a:schemeClr val="accent1"/>
          </a:fillRef>
          <a:effectRef idx="1">
            <a:schemeClr val="accent1"/>
          </a:effectRef>
          <a:fontRef idx="minor">
            <a:schemeClr val="dk1"/>
          </a:fontRef>
        </p:style>
        <p:txBody>
          <a:bodyPr rtlCol="1">
            <a:spAutoFit/>
          </a:bodyPr>
          <a:lstStyle/>
          <a:p>
            <a:pPr algn="l" rtl="0" eaLnBrk="0" fontAlgn="auto" hangingPunct="0">
              <a:spcBef>
                <a:spcPts val="0"/>
              </a:spcBef>
              <a:spcAft>
                <a:spcPts val="0"/>
              </a:spcAft>
              <a:defRPr/>
            </a:pPr>
            <a:r>
              <a:rPr lang="en-US" b="1" u="sng" dirty="0"/>
              <a:t>‘Luminal B-like (HER2-positive)’</a:t>
            </a:r>
            <a:endParaRPr lang="en-US" b="1" dirty="0"/>
          </a:p>
          <a:p>
            <a:pPr algn="l" rtl="0" eaLnBrk="0" fontAlgn="auto" hangingPunct="0">
              <a:spcBef>
                <a:spcPts val="0"/>
              </a:spcBef>
              <a:spcAft>
                <a:spcPts val="0"/>
              </a:spcAft>
              <a:defRPr/>
            </a:pPr>
            <a:r>
              <a:rPr lang="en-US" dirty="0"/>
              <a:t>• ER-positive</a:t>
            </a:r>
          </a:p>
          <a:p>
            <a:pPr algn="l" rtl="0" eaLnBrk="0" fontAlgn="auto" hangingPunct="0">
              <a:spcBef>
                <a:spcPts val="0"/>
              </a:spcBef>
              <a:spcAft>
                <a:spcPts val="0"/>
              </a:spcAft>
              <a:defRPr/>
            </a:pPr>
            <a:r>
              <a:rPr lang="en-US" dirty="0"/>
              <a:t>• HER2-positive</a:t>
            </a:r>
          </a:p>
          <a:p>
            <a:pPr algn="l" rtl="0" eaLnBrk="0" fontAlgn="auto" hangingPunct="0">
              <a:spcBef>
                <a:spcPts val="0"/>
              </a:spcBef>
              <a:spcAft>
                <a:spcPts val="0"/>
              </a:spcAft>
              <a:defRPr/>
            </a:pPr>
            <a:r>
              <a:rPr lang="en-US" dirty="0"/>
              <a:t>• any Ki67</a:t>
            </a:r>
          </a:p>
          <a:p>
            <a:pPr algn="l" rtl="0" eaLnBrk="0" fontAlgn="auto" hangingPunct="0">
              <a:spcBef>
                <a:spcPts val="0"/>
              </a:spcBef>
              <a:spcAft>
                <a:spcPts val="0"/>
              </a:spcAft>
              <a:defRPr/>
            </a:pPr>
            <a:r>
              <a:rPr lang="en-US" dirty="0"/>
              <a:t>• any </a:t>
            </a:r>
            <a:r>
              <a:rPr lang="en-US" dirty="0" err="1"/>
              <a:t>PgR</a:t>
            </a:r>
            <a:r>
              <a:rPr lang="en-US" dirty="0"/>
              <a:t/>
            </a:r>
            <a:br>
              <a:rPr lang="en-US" dirty="0"/>
            </a:br>
            <a:endParaRPr lang="en-US" dirty="0"/>
          </a:p>
          <a:p>
            <a:pPr algn="l" rtl="0" eaLnBrk="0" fontAlgn="auto" hangingPunct="0">
              <a:spcBef>
                <a:spcPts val="0"/>
              </a:spcBef>
              <a:spcAft>
                <a:spcPts val="0"/>
              </a:spcAft>
              <a:defRPr/>
            </a:pPr>
            <a:r>
              <a:rPr lang="en-US" b="1" dirty="0"/>
              <a:t>HER2 overexpression</a:t>
            </a:r>
            <a:endParaRPr lang="en-US" dirty="0"/>
          </a:p>
          <a:p>
            <a:pPr algn="l" rtl="0" eaLnBrk="0" fontAlgn="auto" hangingPunct="0">
              <a:spcBef>
                <a:spcPts val="0"/>
              </a:spcBef>
              <a:spcAft>
                <a:spcPts val="0"/>
              </a:spcAft>
              <a:defRPr/>
            </a:pPr>
            <a:r>
              <a:rPr lang="en-US" u="sng" dirty="0"/>
              <a:t>‘HER2-positive (</a:t>
            </a:r>
            <a:r>
              <a:rPr lang="en-US" u="sng" dirty="0" err="1"/>
              <a:t>nonluminal</a:t>
            </a:r>
            <a:r>
              <a:rPr lang="en-US" u="sng" dirty="0"/>
              <a:t>)’</a:t>
            </a:r>
            <a:endParaRPr lang="en-US" dirty="0"/>
          </a:p>
          <a:p>
            <a:pPr algn="l" rtl="0" eaLnBrk="0" fontAlgn="auto" hangingPunct="0">
              <a:spcBef>
                <a:spcPts val="0"/>
              </a:spcBef>
              <a:spcAft>
                <a:spcPts val="0"/>
              </a:spcAft>
              <a:defRPr/>
            </a:pPr>
            <a:r>
              <a:rPr lang="en-US" dirty="0"/>
              <a:t>• HER2-positive</a:t>
            </a:r>
          </a:p>
          <a:p>
            <a:pPr algn="l" rtl="0" eaLnBrk="0" fontAlgn="auto" hangingPunct="0">
              <a:spcBef>
                <a:spcPts val="0"/>
              </a:spcBef>
              <a:spcAft>
                <a:spcPts val="0"/>
              </a:spcAft>
              <a:defRPr/>
            </a:pPr>
            <a:r>
              <a:rPr lang="en-US" dirty="0"/>
              <a:t>• ER and </a:t>
            </a:r>
            <a:r>
              <a:rPr lang="en-US" dirty="0" err="1"/>
              <a:t>PgR</a:t>
            </a:r>
            <a:r>
              <a:rPr lang="en-US" dirty="0"/>
              <a:t> absent</a:t>
            </a:r>
            <a:br>
              <a:rPr lang="en-US" dirty="0"/>
            </a:br>
            <a:endParaRPr lang="en-US" dirty="0"/>
          </a:p>
          <a:p>
            <a:pPr algn="l" rtl="0" eaLnBrk="0" fontAlgn="auto" hangingPunct="0">
              <a:spcBef>
                <a:spcPts val="0"/>
              </a:spcBef>
              <a:spcAft>
                <a:spcPts val="0"/>
              </a:spcAft>
              <a:defRPr/>
            </a:pPr>
            <a:r>
              <a:rPr lang="en-US" b="1" dirty="0"/>
              <a:t>‘Basal-like’</a:t>
            </a:r>
            <a:endParaRPr lang="en-US" dirty="0"/>
          </a:p>
          <a:p>
            <a:pPr algn="l" rtl="0" eaLnBrk="0" fontAlgn="auto" hangingPunct="0">
              <a:spcBef>
                <a:spcPts val="0"/>
              </a:spcBef>
              <a:spcAft>
                <a:spcPts val="0"/>
              </a:spcAft>
              <a:defRPr/>
            </a:pPr>
            <a:r>
              <a:rPr lang="en-US" u="sng" dirty="0"/>
              <a:t>‘Triple-negative (</a:t>
            </a:r>
            <a:r>
              <a:rPr lang="en-US" u="sng" dirty="0" err="1"/>
              <a:t>ductal</a:t>
            </a:r>
            <a:r>
              <a:rPr lang="en-US" u="sng" dirty="0"/>
              <a:t>)’</a:t>
            </a:r>
            <a:endParaRPr lang="en-US" dirty="0"/>
          </a:p>
          <a:p>
            <a:pPr algn="l" rtl="0" eaLnBrk="0" fontAlgn="auto" hangingPunct="0">
              <a:spcBef>
                <a:spcPts val="0"/>
              </a:spcBef>
              <a:spcAft>
                <a:spcPts val="0"/>
              </a:spcAft>
              <a:defRPr/>
            </a:pPr>
            <a:r>
              <a:rPr lang="en-US" dirty="0"/>
              <a:t>• ER and </a:t>
            </a:r>
            <a:r>
              <a:rPr lang="en-US" dirty="0" err="1"/>
              <a:t>PgR</a:t>
            </a:r>
            <a:r>
              <a:rPr lang="en-US" dirty="0"/>
              <a:t> absent</a:t>
            </a:r>
          </a:p>
          <a:p>
            <a:pPr algn="l" rtl="0" eaLnBrk="0" fontAlgn="auto" hangingPunct="0">
              <a:spcBef>
                <a:spcPts val="0"/>
              </a:spcBef>
              <a:spcAft>
                <a:spcPts val="0"/>
              </a:spcAft>
              <a:defRPr/>
            </a:pPr>
            <a:r>
              <a:rPr lang="en-US" dirty="0"/>
              <a:t>• HER2-negative</a:t>
            </a:r>
          </a:p>
          <a:p>
            <a:pPr algn="l" rtl="0" eaLnBrk="0" fontAlgn="auto" hangingPunct="0">
              <a:spcBef>
                <a:spcPts val="0"/>
              </a:spcBef>
              <a:spcAft>
                <a:spcPts val="0"/>
              </a:spcAft>
              <a:defRPr/>
            </a:pPr>
            <a:endParaRPr lang="ar-EG" dirty="0"/>
          </a:p>
        </p:txBody>
      </p:sp>
    </p:spTree>
    <p:extLst>
      <p:ext uri="{BB962C8B-B14F-4D97-AF65-F5344CB8AC3E}">
        <p14:creationId xmlns:p14="http://schemas.microsoft.com/office/powerpoint/2010/main" val="2050148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Text Box 8"/>
          <p:cNvSpPr txBox="1">
            <a:spLocks noChangeArrowheads="1"/>
          </p:cNvSpPr>
          <p:nvPr/>
        </p:nvSpPr>
        <p:spPr bwMode="auto">
          <a:xfrm>
            <a:off x="1600200" y="1085850"/>
            <a:ext cx="5588000" cy="523220"/>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r>
              <a:rPr lang="en-US" sz="2400" dirty="0"/>
              <a:t>LUM A</a:t>
            </a:r>
            <a:r>
              <a:rPr lang="en-US" sz="2800" dirty="0"/>
              <a:t>     </a:t>
            </a:r>
            <a:r>
              <a:rPr lang="en-US" sz="2800" dirty="0" smtClean="0"/>
              <a:t>      </a:t>
            </a:r>
            <a:r>
              <a:rPr lang="en-US" sz="2400" dirty="0"/>
              <a:t>LUM </a:t>
            </a:r>
            <a:r>
              <a:rPr lang="en-US" sz="2400" dirty="0" smtClean="0"/>
              <a:t>B           HER 2</a:t>
            </a:r>
            <a:r>
              <a:rPr lang="en-US" sz="2400" i="1" dirty="0" smtClean="0"/>
              <a:t>Neu</a:t>
            </a:r>
            <a:r>
              <a:rPr lang="en-US" sz="2800" dirty="0" smtClean="0"/>
              <a:t> </a:t>
            </a:r>
            <a:endParaRPr lang="en-US" sz="2800" dirty="0"/>
          </a:p>
        </p:txBody>
      </p:sp>
      <p:sp>
        <p:nvSpPr>
          <p:cNvPr id="24578" name="Text Box 2"/>
          <p:cNvSpPr txBox="1">
            <a:spLocks noChangeArrowheads="1"/>
          </p:cNvSpPr>
          <p:nvPr/>
        </p:nvSpPr>
        <p:spPr bwMode="auto">
          <a:xfrm>
            <a:off x="320675" y="344488"/>
            <a:ext cx="8520113" cy="519112"/>
          </a:xfrm>
          <a:prstGeom prst="rect">
            <a:avLst/>
          </a:prstGeom>
          <a:solidFill>
            <a:schemeClr val="accent2">
              <a:lumMod val="50000"/>
            </a:schemeClr>
          </a:solidFill>
          <a:ln>
            <a:noFill/>
          </a:ln>
          <a:effectLst/>
        </p:spPr>
        <p:txBody>
          <a:bodyPr wrap="none">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hangingPunct="1"/>
            <a:r>
              <a:rPr lang="en-US" sz="2800" dirty="0">
                <a:solidFill>
                  <a:schemeClr val="bg1"/>
                </a:solidFill>
              </a:rPr>
              <a:t>Possible Surrogate Markers for Hormone Resistance</a:t>
            </a:r>
          </a:p>
        </p:txBody>
      </p:sp>
      <p:sp>
        <p:nvSpPr>
          <p:cNvPr id="24579" name="Text Box 3"/>
          <p:cNvSpPr txBox="1">
            <a:spLocks noChangeArrowheads="1"/>
          </p:cNvSpPr>
          <p:nvPr/>
        </p:nvSpPr>
        <p:spPr bwMode="auto">
          <a:xfrm>
            <a:off x="1849438" y="17367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endParaRPr lang="en-US" sz="1800">
              <a:latin typeface="Comic Sans MS" pitchFamily="66" charset="0"/>
            </a:endParaRPr>
          </a:p>
        </p:txBody>
      </p:sp>
      <p:sp>
        <p:nvSpPr>
          <p:cNvPr id="24580" name="AutoShape 4"/>
          <p:cNvSpPr>
            <a:spLocks noChangeArrowheads="1"/>
          </p:cNvSpPr>
          <p:nvPr/>
        </p:nvSpPr>
        <p:spPr bwMode="auto">
          <a:xfrm>
            <a:off x="1801813" y="1676400"/>
            <a:ext cx="5386387" cy="685800"/>
          </a:xfrm>
          <a:prstGeom prst="rtTriangle">
            <a:avLst/>
          </a:prstGeom>
          <a:solidFill>
            <a:schemeClr val="accent1"/>
          </a:solidFill>
          <a:ln w="9525">
            <a:solidFill>
              <a:schemeClr val="tx1"/>
            </a:solidFill>
            <a:miter lim="800000"/>
            <a:headEnd/>
            <a:tailEnd/>
          </a:ln>
          <a:effectLst/>
        </p:spPr>
        <p:txBody>
          <a:bodyPr wrap="none" anchor="ctr"/>
          <a:lstStyle/>
          <a:p>
            <a:r>
              <a:rPr lang="en-US" sz="2400"/>
              <a:t>ER</a:t>
            </a:r>
          </a:p>
        </p:txBody>
      </p:sp>
      <p:sp>
        <p:nvSpPr>
          <p:cNvPr id="24581" name="AutoShape 5"/>
          <p:cNvSpPr>
            <a:spLocks noChangeArrowheads="1"/>
          </p:cNvSpPr>
          <p:nvPr/>
        </p:nvSpPr>
        <p:spPr bwMode="auto">
          <a:xfrm>
            <a:off x="1752600" y="2590800"/>
            <a:ext cx="5386388" cy="838200"/>
          </a:xfrm>
          <a:prstGeom prst="rtTriangle">
            <a:avLst/>
          </a:prstGeom>
          <a:solidFill>
            <a:schemeClr val="accent1">
              <a:lumMod val="50000"/>
            </a:schemeClr>
          </a:solidFill>
          <a:ln w="9525">
            <a:solidFill>
              <a:schemeClr val="tx1"/>
            </a:solidFill>
            <a:miter lim="800000"/>
            <a:headEnd/>
            <a:tailEnd/>
          </a:ln>
          <a:effectLst/>
        </p:spPr>
        <p:txBody>
          <a:bodyPr wrap="none" anchor="ctr"/>
          <a:lstStyle/>
          <a:p>
            <a:r>
              <a:rPr lang="en-US" sz="2400"/>
              <a:t>PR</a:t>
            </a:r>
          </a:p>
        </p:txBody>
      </p:sp>
      <p:sp>
        <p:nvSpPr>
          <p:cNvPr id="24582" name="AutoShape 6"/>
          <p:cNvSpPr>
            <a:spLocks noChangeArrowheads="1"/>
          </p:cNvSpPr>
          <p:nvPr/>
        </p:nvSpPr>
        <p:spPr bwMode="auto">
          <a:xfrm rot="10800000">
            <a:off x="1752600" y="3657600"/>
            <a:ext cx="5386388" cy="758825"/>
          </a:xfrm>
          <a:prstGeom prst="rtTriangle">
            <a:avLst/>
          </a:prstGeom>
          <a:solidFill>
            <a:srgbClr val="FF0000"/>
          </a:solidFill>
          <a:ln w="9525">
            <a:solidFill>
              <a:schemeClr val="tx1"/>
            </a:solidFill>
            <a:miter lim="800000"/>
            <a:headEnd/>
            <a:tailEnd/>
          </a:ln>
          <a:effectLst/>
        </p:spPr>
        <p:txBody>
          <a:bodyPr rot="10800000" wrap="none" anchor="ctr"/>
          <a:lstStyle/>
          <a:p>
            <a:pPr algn="ctr"/>
            <a:endParaRPr lang="en-US" sz="2400"/>
          </a:p>
        </p:txBody>
      </p:sp>
      <p:sp>
        <p:nvSpPr>
          <p:cNvPr id="24583" name="Text Box 7"/>
          <p:cNvSpPr txBox="1">
            <a:spLocks noChangeArrowheads="1"/>
          </p:cNvSpPr>
          <p:nvPr/>
        </p:nvSpPr>
        <p:spPr bwMode="auto">
          <a:xfrm>
            <a:off x="5791200" y="3733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r>
              <a:rPr lang="en-US" sz="2400"/>
              <a:t>HER2</a:t>
            </a:r>
          </a:p>
        </p:txBody>
      </p:sp>
      <p:sp>
        <p:nvSpPr>
          <p:cNvPr id="24586" name="Text Box 10"/>
          <p:cNvSpPr txBox="1">
            <a:spLocks noChangeArrowheads="1"/>
          </p:cNvSpPr>
          <p:nvPr/>
        </p:nvSpPr>
        <p:spPr bwMode="auto">
          <a:xfrm>
            <a:off x="1935163" y="5562600"/>
            <a:ext cx="532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r>
              <a:rPr lang="en-US" sz="2400"/>
              <a:t>Low Ki-67                            High Ki-67</a:t>
            </a:r>
          </a:p>
        </p:txBody>
      </p:sp>
      <p:sp>
        <p:nvSpPr>
          <p:cNvPr id="24587" name="Line 11"/>
          <p:cNvSpPr>
            <a:spLocks noChangeShapeType="1"/>
          </p:cNvSpPr>
          <p:nvPr/>
        </p:nvSpPr>
        <p:spPr bwMode="auto">
          <a:xfrm>
            <a:off x="3657600" y="5791200"/>
            <a:ext cx="16764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Text Box 13"/>
          <p:cNvSpPr txBox="1">
            <a:spLocks noChangeArrowheads="1"/>
          </p:cNvSpPr>
          <p:nvPr/>
        </p:nvSpPr>
        <p:spPr bwMode="auto">
          <a:xfrm>
            <a:off x="685800" y="6165858"/>
            <a:ext cx="75841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r>
              <a:rPr lang="en-US" sz="1800" dirty="0" smtClean="0"/>
              <a:t>Hormonal therapy         Hormonal / chemo                     Chemo/Anti HER</a:t>
            </a:r>
            <a:endParaRPr lang="en-US" sz="1800" dirty="0"/>
          </a:p>
        </p:txBody>
      </p:sp>
      <p:grpSp>
        <p:nvGrpSpPr>
          <p:cNvPr id="24589" name="Group 15"/>
          <p:cNvGrpSpPr>
            <a:grpSpLocks/>
          </p:cNvGrpSpPr>
          <p:nvPr/>
        </p:nvGrpSpPr>
        <p:grpSpPr bwMode="auto">
          <a:xfrm>
            <a:off x="1828800" y="4648200"/>
            <a:ext cx="5386388" cy="758825"/>
            <a:chOff x="1104" y="3024"/>
            <a:chExt cx="3393" cy="478"/>
          </a:xfrm>
          <a:solidFill>
            <a:schemeClr val="accent6">
              <a:lumMod val="60000"/>
              <a:lumOff val="40000"/>
            </a:schemeClr>
          </a:solidFill>
        </p:grpSpPr>
        <p:sp>
          <p:nvSpPr>
            <p:cNvPr id="24590" name="AutoShape 16"/>
            <p:cNvSpPr>
              <a:spLocks noChangeArrowheads="1"/>
            </p:cNvSpPr>
            <p:nvPr/>
          </p:nvSpPr>
          <p:spPr bwMode="auto">
            <a:xfrm rot="10800000">
              <a:off x="1104" y="3024"/>
              <a:ext cx="3393" cy="478"/>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r"/>
              <a:r>
                <a:rPr lang="en-US" sz="2400">
                  <a:latin typeface="Comic Sans MS" pitchFamily="66" charset="0"/>
                </a:rPr>
                <a:t>  </a:t>
              </a:r>
            </a:p>
          </p:txBody>
        </p:sp>
        <p:sp>
          <p:nvSpPr>
            <p:cNvPr id="24591" name="Rectangle 17"/>
            <p:cNvSpPr>
              <a:spLocks noChangeArrowheads="1"/>
            </p:cNvSpPr>
            <p:nvPr/>
          </p:nvSpPr>
          <p:spPr bwMode="auto">
            <a:xfrm>
              <a:off x="3936" y="3063"/>
              <a:ext cx="383"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RS</a:t>
              </a:r>
            </a:p>
          </p:txBody>
        </p:sp>
      </p:grpSp>
      <p:sp>
        <p:nvSpPr>
          <p:cNvPr id="2" name="Isosceles Triangle 1"/>
          <p:cNvSpPr/>
          <p:nvPr/>
        </p:nvSpPr>
        <p:spPr>
          <a:xfrm>
            <a:off x="3429000" y="1219200"/>
            <a:ext cx="1600200" cy="4187826"/>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54737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750" fill="hold"/>
                                        <p:tgtEl>
                                          <p:spTgt spid="2"/>
                                        </p:tgtEl>
                                        <p:attrNameLst>
                                          <p:attrName>ppt_x</p:attrName>
                                        </p:attrNameLst>
                                      </p:cBhvr>
                                      <p:tavLst>
                                        <p:tav tm="0">
                                          <p:val>
                                            <p:strVal val="#ppt_x"/>
                                          </p:val>
                                        </p:tav>
                                        <p:tav tm="100000">
                                          <p:val>
                                            <p:strVal val="#ppt_x"/>
                                          </p:val>
                                        </p:tav>
                                      </p:tavLst>
                                    </p:anim>
                                    <p:anim calcmode="lin" valueType="num">
                                      <p:cBhvr additive="base">
                                        <p:cTn id="8" dur="3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79388"/>
            <a:ext cx="8229600" cy="735012"/>
          </a:xfrm>
          <a:solidFill>
            <a:schemeClr val="tx2"/>
          </a:solidFill>
          <a:ln>
            <a:solidFill>
              <a:srgbClr val="FFFF00"/>
            </a:solidFill>
            <a:miter lim="800000"/>
            <a:headEnd/>
            <a:tailEnd/>
          </a:ln>
        </p:spPr>
        <p:txBody>
          <a:bodyPr/>
          <a:lstStyle/>
          <a:p>
            <a:pPr eaLnBrk="1" hangingPunct="1"/>
            <a:r>
              <a:rPr lang="en-US" altLang="en-US" sz="3600" smtClean="0">
                <a:solidFill>
                  <a:srgbClr val="FFFF00"/>
                </a:solidFill>
              </a:rPr>
              <a:t>Evidenced  Based Medicine</a:t>
            </a:r>
          </a:p>
        </p:txBody>
      </p:sp>
      <p:sp>
        <p:nvSpPr>
          <p:cNvPr id="11267" name="Oval 4"/>
          <p:cNvSpPr>
            <a:spLocks noChangeArrowheads="1"/>
          </p:cNvSpPr>
          <p:nvPr/>
        </p:nvSpPr>
        <p:spPr bwMode="auto">
          <a:xfrm>
            <a:off x="1066800" y="1066800"/>
            <a:ext cx="7848600" cy="2590800"/>
          </a:xfrm>
          <a:prstGeom prst="ellipse">
            <a:avLst/>
          </a:prstGeom>
          <a:solidFill>
            <a:srgbClr val="FFCCCC"/>
          </a:solidFill>
          <a:ln w="9525">
            <a:solidFill>
              <a:schemeClr val="tx1"/>
            </a:solidFill>
            <a:round/>
            <a:headEnd/>
            <a:tailEnd/>
          </a:ln>
        </p:spPr>
        <p:txBody>
          <a:bodyPr wrap="none" anchor="ctr"/>
          <a:lstStyle/>
          <a:p>
            <a:endParaRPr lang="ar-SA" altLang="en-US">
              <a:latin typeface="Calibri" pitchFamily="34" charset="0"/>
            </a:endParaRPr>
          </a:p>
        </p:txBody>
      </p:sp>
      <p:pic>
        <p:nvPicPr>
          <p:cNvPr id="11268" name="Picture 6" descr="35247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26958"/>
            <a:ext cx="1752600" cy="1844842"/>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7"/>
          <p:cNvSpPr txBox="1">
            <a:spLocks noChangeArrowheads="1"/>
          </p:cNvSpPr>
          <p:nvPr/>
        </p:nvSpPr>
        <p:spPr bwMode="auto">
          <a:xfrm>
            <a:off x="2514600" y="1447800"/>
            <a:ext cx="5638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b="1" dirty="0">
                <a:solidFill>
                  <a:srgbClr val="000066"/>
                </a:solidFill>
              </a:rPr>
              <a:t>Ok </a:t>
            </a:r>
            <a:r>
              <a:rPr lang="en-US" altLang="en-US" sz="2800" b="1" dirty="0" err="1">
                <a:solidFill>
                  <a:srgbClr val="000066"/>
                </a:solidFill>
              </a:rPr>
              <a:t>Dr</a:t>
            </a:r>
            <a:r>
              <a:rPr lang="en-US" altLang="en-US" sz="2800" b="1" dirty="0">
                <a:solidFill>
                  <a:srgbClr val="000066"/>
                </a:solidFill>
              </a:rPr>
              <a:t> I trust  </a:t>
            </a:r>
            <a:r>
              <a:rPr lang="en-US" altLang="en-US" sz="2800" b="1" dirty="0" err="1">
                <a:solidFill>
                  <a:srgbClr val="000066"/>
                </a:solidFill>
              </a:rPr>
              <a:t>ur</a:t>
            </a:r>
            <a:r>
              <a:rPr lang="en-US" altLang="en-US" sz="2800" b="1" dirty="0">
                <a:solidFill>
                  <a:srgbClr val="000066"/>
                </a:solidFill>
              </a:rPr>
              <a:t> choice for  </a:t>
            </a:r>
            <a:r>
              <a:rPr lang="en-US" altLang="en-US" sz="2800" b="1" dirty="0" err="1" smtClean="0">
                <a:solidFill>
                  <a:srgbClr val="000066"/>
                </a:solidFill>
              </a:rPr>
              <a:t>Neoad</a:t>
            </a:r>
            <a:r>
              <a:rPr lang="en-US" altLang="en-US" sz="2800" b="1" dirty="0" smtClean="0">
                <a:solidFill>
                  <a:srgbClr val="000066"/>
                </a:solidFill>
              </a:rPr>
              <a:t>/Adjuvant   </a:t>
            </a:r>
            <a:r>
              <a:rPr lang="en-US" altLang="en-US" sz="2800" b="1" dirty="0">
                <a:solidFill>
                  <a:srgbClr val="000066"/>
                </a:solidFill>
              </a:rPr>
              <a:t>regimen ,…but   tell me the long life benefits of this Adjuvant therapy………??</a:t>
            </a:r>
          </a:p>
        </p:txBody>
      </p:sp>
      <p:sp>
        <p:nvSpPr>
          <p:cNvPr id="11270" name="Text Box 8"/>
          <p:cNvSpPr txBox="1">
            <a:spLocks noChangeArrowheads="1"/>
          </p:cNvSpPr>
          <p:nvPr/>
        </p:nvSpPr>
        <p:spPr bwMode="auto">
          <a:xfrm>
            <a:off x="1295400" y="4191000"/>
            <a:ext cx="7620000" cy="1384300"/>
          </a:xfrm>
          <a:prstGeom prst="rect">
            <a:avLst/>
          </a:prstGeom>
          <a:solidFill>
            <a:srgbClr val="1C1C1C"/>
          </a:solidFill>
          <a:ln w="38100">
            <a:solidFill>
              <a:schemeClr val="tx1"/>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pPr>
            <a:r>
              <a:rPr lang="en-US" altLang="en-US" sz="2800" b="1">
                <a:solidFill>
                  <a:srgbClr val="FFCCCC"/>
                </a:solidFill>
              </a:rPr>
              <a:t>www.adjuvanonline.com</a:t>
            </a:r>
          </a:p>
          <a:p>
            <a:pPr algn="ctr"/>
            <a:r>
              <a:rPr lang="en-US" altLang="en-US" sz="2800" b="1">
                <a:solidFill>
                  <a:srgbClr val="FFCCCC"/>
                </a:solidFill>
              </a:rPr>
              <a:t> “Adjuvant!”: a software program to make estimates of risks and benefits</a:t>
            </a:r>
          </a:p>
        </p:txBody>
      </p:sp>
      <p:pic>
        <p:nvPicPr>
          <p:cNvPr id="11271" name="Picture 9" descr="6892595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91000"/>
            <a:ext cx="1252538" cy="2057400"/>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033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838200"/>
          </a:xfrm>
        </p:spPr>
        <p:txBody>
          <a:bodyPr/>
          <a:lstStyle/>
          <a:p>
            <a:pPr algn="ctr" eaLnBrk="1" hangingPunct="1">
              <a:defRPr/>
            </a:pPr>
            <a:r>
              <a:rPr lang="en-GB" altLang="en-US" b="1" smtClean="0"/>
              <a:t>www/Adjuvantonline.com</a:t>
            </a:r>
          </a:p>
        </p:txBody>
      </p:sp>
      <p:graphicFrame>
        <p:nvGraphicFramePr>
          <p:cNvPr id="12291" name="Object 3"/>
          <p:cNvGraphicFramePr>
            <a:graphicFrameLocks noChangeAspect="1"/>
          </p:cNvGraphicFramePr>
          <p:nvPr>
            <p:extLst>
              <p:ext uri="{D42A27DB-BD31-4B8C-83A1-F6EECF244321}">
                <p14:modId xmlns:p14="http://schemas.microsoft.com/office/powerpoint/2010/main" val="1815038772"/>
              </p:ext>
            </p:extLst>
          </p:nvPr>
        </p:nvGraphicFramePr>
        <p:xfrm>
          <a:off x="152400" y="838200"/>
          <a:ext cx="8388350" cy="5794375"/>
        </p:xfrm>
        <a:graphic>
          <a:graphicData uri="http://schemas.openxmlformats.org/presentationml/2006/ole">
            <mc:AlternateContent xmlns:mc="http://schemas.openxmlformats.org/markup-compatibility/2006">
              <mc:Choice xmlns:v="urn:schemas-microsoft-com:vml" Requires="v">
                <p:oleObj spid="_x0000_s270366" name="Bitmap Image" r:id="rId4" imgW="6287378" imgH="4382112" progId="PBrush">
                  <p:embed/>
                </p:oleObj>
              </mc:Choice>
              <mc:Fallback>
                <p:oleObj name="Bitmap Image" r:id="rId4" imgW="6287378" imgH="438211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8388350" cy="5794375"/>
                      </a:xfrm>
                      <a:prstGeom prst="rect">
                        <a:avLst/>
                      </a:prstGeom>
                      <a:noFill/>
                      <a:ln>
                        <a:noFill/>
                      </a:ln>
                      <a:effectLst/>
                      <a:extLst/>
                    </p:spPr>
                  </p:pic>
                </p:oleObj>
              </mc:Fallback>
            </mc:AlternateContent>
          </a:graphicData>
        </a:graphic>
      </p:graphicFrame>
      <p:sp>
        <p:nvSpPr>
          <p:cNvPr id="2" name="TextBox 1"/>
          <p:cNvSpPr txBox="1"/>
          <p:nvPr/>
        </p:nvSpPr>
        <p:spPr>
          <a:xfrm>
            <a:off x="7229876" y="4800600"/>
            <a:ext cx="1914123"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do not take into account the individual biologic characteristics of the patient’s tumor.</a:t>
            </a:r>
          </a:p>
        </p:txBody>
      </p:sp>
    </p:spTree>
    <p:extLst>
      <p:ext uri="{BB962C8B-B14F-4D97-AF65-F5344CB8AC3E}">
        <p14:creationId xmlns:p14="http://schemas.microsoft.com/office/powerpoint/2010/main" val="2478956862"/>
      </p:ext>
    </p:extLst>
  </p:cSld>
  <p:clrMapOvr>
    <a:masterClrMapping/>
  </p:clrMapOvr>
  <p:transition advClick="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lnSpc>
                <a:spcPts val="3200"/>
              </a:lnSpc>
              <a:defRPr/>
            </a:pPr>
            <a:r>
              <a:rPr lang="en-US" altLang="en-US" sz="2800" dirty="0" smtClean="0">
                <a:cs typeface="Arial" pitchFamily="34" charset="0"/>
              </a:rPr>
              <a:t>Available guidelines that help for choosing proper adjuvant therapy for EBC</a:t>
            </a:r>
            <a:endParaRPr lang="en-US" altLang="en-US" sz="2800" baseline="30000" dirty="0" smtClean="0">
              <a:cs typeface="Arial" pitchFamily="34" charset="0"/>
            </a:endParaRPr>
          </a:p>
        </p:txBody>
      </p:sp>
      <p:sp>
        <p:nvSpPr>
          <p:cNvPr id="58371" name="TextBox 27"/>
          <p:cNvSpPr txBox="1">
            <a:spLocks noChangeArrowheads="1"/>
          </p:cNvSpPr>
          <p:nvPr/>
        </p:nvSpPr>
        <p:spPr bwMode="auto">
          <a:xfrm>
            <a:off x="0" y="5516940"/>
            <a:ext cx="8229600" cy="1569660"/>
          </a:xfrm>
          <a:prstGeom prst="rect">
            <a:avLst/>
          </a:prstGeom>
          <a:solidFill>
            <a:schemeClr val="bg1"/>
          </a:solidFill>
          <a:ln>
            <a:noFill/>
          </a:ln>
        </p:spPr>
        <p:txBody>
          <a:bodyPr anchor="b">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dirty="0">
                <a:ea typeface="PMingLiU" pitchFamily="18" charset="-120"/>
              </a:rPr>
              <a:t>1 NCCN Practice Guidelines in Oncology. V.3.2013.</a:t>
            </a:r>
          </a:p>
          <a:p>
            <a:r>
              <a:rPr lang="en-US" altLang="en-US" sz="1600" dirty="0">
                <a:ea typeface="PMingLiU" pitchFamily="18" charset="-120"/>
              </a:rPr>
              <a:t>2 Harris L, et al. </a:t>
            </a:r>
            <a:r>
              <a:rPr lang="en-US" altLang="en-US" sz="1600" i="1" dirty="0">
                <a:ea typeface="PMingLiU" pitchFamily="18" charset="-120"/>
              </a:rPr>
              <a:t>J </a:t>
            </a:r>
            <a:r>
              <a:rPr lang="en-US" altLang="en-US" sz="1600" i="1" dirty="0" err="1">
                <a:ea typeface="PMingLiU" pitchFamily="18" charset="-120"/>
              </a:rPr>
              <a:t>Clin</a:t>
            </a:r>
            <a:r>
              <a:rPr lang="en-US" altLang="en-US" sz="1600" i="1" dirty="0">
                <a:ea typeface="PMingLiU" pitchFamily="18" charset="-120"/>
              </a:rPr>
              <a:t> </a:t>
            </a:r>
            <a:r>
              <a:rPr lang="en-US" altLang="en-US" sz="1600" i="1" dirty="0" err="1">
                <a:ea typeface="PMingLiU" pitchFamily="18" charset="-120"/>
              </a:rPr>
              <a:t>Oncol</a:t>
            </a:r>
            <a:r>
              <a:rPr lang="en-US" altLang="en-US" sz="1600" dirty="0">
                <a:ea typeface="PMingLiU" pitchFamily="18" charset="-120"/>
              </a:rPr>
              <a:t>. 2007. </a:t>
            </a:r>
          </a:p>
          <a:p>
            <a:r>
              <a:rPr lang="en-US" altLang="en-US" sz="1600" dirty="0">
                <a:ea typeface="PMingLiU" pitchFamily="18" charset="-120"/>
              </a:rPr>
              <a:t>3 </a:t>
            </a:r>
            <a:r>
              <a:rPr lang="en-US" altLang="en-US" sz="1600" dirty="0" err="1">
                <a:ea typeface="PMingLiU" pitchFamily="18" charset="-120"/>
              </a:rPr>
              <a:t>Goldhirsch</a:t>
            </a:r>
            <a:r>
              <a:rPr lang="en-US" altLang="en-US" sz="1600" dirty="0">
                <a:ea typeface="PMingLiU" pitchFamily="18" charset="-120"/>
              </a:rPr>
              <a:t> A, et al. </a:t>
            </a:r>
            <a:r>
              <a:rPr lang="en-US" altLang="en-US" sz="1600" i="1" dirty="0">
                <a:ea typeface="PMingLiU" pitchFamily="18" charset="-120"/>
              </a:rPr>
              <a:t>Ann </a:t>
            </a:r>
            <a:r>
              <a:rPr lang="en-US" altLang="en-US" sz="1600" i="1" dirty="0" err="1">
                <a:ea typeface="PMingLiU" pitchFamily="18" charset="-120"/>
              </a:rPr>
              <a:t>Oncol</a:t>
            </a:r>
            <a:r>
              <a:rPr lang="en-US" altLang="en-US" sz="1600" dirty="0">
                <a:ea typeface="PMingLiU" pitchFamily="18" charset="-120"/>
              </a:rPr>
              <a:t>. 2013.</a:t>
            </a:r>
          </a:p>
          <a:p>
            <a:r>
              <a:rPr lang="en-US" altLang="en-US" sz="1600" dirty="0">
                <a:ea typeface="PMingLiU" pitchFamily="18" charset="-120"/>
              </a:rPr>
              <a:t>4 NICE Diagnostics Guidance  2013.</a:t>
            </a:r>
          </a:p>
          <a:p>
            <a:endParaRPr lang="en-US" altLang="en-US" sz="1600" dirty="0">
              <a:ea typeface="PMingLiU" pitchFamily="18" charset="-120"/>
            </a:endParaRPr>
          </a:p>
          <a:p>
            <a:endParaRPr lang="en-US" altLang="en-US" sz="1600" dirty="0">
              <a:ea typeface="PMingLiU" pitchFamily="18" charset="-120"/>
            </a:endParaRPr>
          </a:p>
        </p:txBody>
      </p:sp>
      <p:sp>
        <p:nvSpPr>
          <p:cNvPr id="17" name="Rectangle 16"/>
          <p:cNvSpPr/>
          <p:nvPr/>
        </p:nvSpPr>
        <p:spPr>
          <a:xfrm>
            <a:off x="381000" y="3911600"/>
            <a:ext cx="7696200" cy="722313"/>
          </a:xfrm>
          <a:prstGeom prst="rect">
            <a:avLst/>
          </a:prstGeom>
          <a:solidFill>
            <a:srgbClr val="DDDDDD">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endParaRPr>
          </a:p>
        </p:txBody>
      </p:sp>
      <p:sp>
        <p:nvSpPr>
          <p:cNvPr id="18" name="Rectangle 17"/>
          <p:cNvSpPr/>
          <p:nvPr/>
        </p:nvSpPr>
        <p:spPr>
          <a:xfrm>
            <a:off x="460375" y="1820863"/>
            <a:ext cx="7696200" cy="723900"/>
          </a:xfrm>
          <a:prstGeom prst="rect">
            <a:avLst/>
          </a:prstGeom>
          <a:solidFill>
            <a:srgbClr val="DDDDDD">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endParaRPr>
          </a:p>
        </p:txBody>
      </p:sp>
      <p:sp>
        <p:nvSpPr>
          <p:cNvPr id="19" name="Rectangle 18"/>
          <p:cNvSpPr/>
          <p:nvPr/>
        </p:nvSpPr>
        <p:spPr>
          <a:xfrm>
            <a:off x="390525" y="2843213"/>
            <a:ext cx="7696200" cy="722312"/>
          </a:xfrm>
          <a:prstGeom prst="rect">
            <a:avLst/>
          </a:prstGeom>
          <a:solidFill>
            <a:srgbClr val="DDDDDD">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endParaRPr>
          </a:p>
        </p:txBody>
      </p:sp>
      <p:sp>
        <p:nvSpPr>
          <p:cNvPr id="58378" name="TextBox 20"/>
          <p:cNvSpPr txBox="1">
            <a:spLocks noChangeArrowheads="1"/>
          </p:cNvSpPr>
          <p:nvPr/>
        </p:nvSpPr>
        <p:spPr bwMode="auto">
          <a:xfrm>
            <a:off x="439849" y="4651041"/>
            <a:ext cx="2730500" cy="507831"/>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altLang="en-US" sz="1800" b="1" dirty="0" smtClean="0">
                <a:solidFill>
                  <a:srgbClr val="FFFFFF"/>
                </a:solidFill>
                <a:latin typeface="Calibri" pitchFamily="34" charset="0"/>
              </a:rPr>
              <a:t>ASCO</a:t>
            </a:r>
            <a:r>
              <a:rPr lang="en-US" altLang="en-US" sz="1800" b="1" baseline="30000" dirty="0" smtClean="0">
                <a:solidFill>
                  <a:srgbClr val="FFFFFF"/>
                </a:solidFill>
                <a:latin typeface="Calibri" pitchFamily="34" charset="0"/>
              </a:rPr>
              <a:t>® </a:t>
            </a:r>
            <a:r>
              <a:rPr lang="en-US" altLang="en-US" sz="1800" b="1" dirty="0" smtClean="0">
                <a:solidFill>
                  <a:srgbClr val="FFFFFF"/>
                </a:solidFill>
                <a:latin typeface="Calibri" pitchFamily="34" charset="0"/>
              </a:rPr>
              <a:t>Guidelines</a:t>
            </a:r>
          </a:p>
          <a:p>
            <a:pPr algn="ctr" eaLnBrk="1" hangingPunct="1">
              <a:defRPr/>
            </a:pPr>
            <a:r>
              <a:rPr lang="en-US" altLang="en-US" sz="900" b="1" dirty="0" smtClean="0">
                <a:solidFill>
                  <a:srgbClr val="FFFFFF"/>
                </a:solidFill>
                <a:latin typeface="Calibri" pitchFamily="34" charset="0"/>
              </a:rPr>
              <a:t>e</a:t>
            </a:r>
          </a:p>
        </p:txBody>
      </p:sp>
      <p:sp>
        <p:nvSpPr>
          <p:cNvPr id="58379" name="TextBox 21"/>
          <p:cNvSpPr txBox="1">
            <a:spLocks noChangeArrowheads="1"/>
          </p:cNvSpPr>
          <p:nvPr/>
        </p:nvSpPr>
        <p:spPr bwMode="auto">
          <a:xfrm>
            <a:off x="520700" y="2743200"/>
            <a:ext cx="2667000" cy="646331"/>
          </a:xfrm>
          <a:prstGeom prst="rect">
            <a:avLst/>
          </a:prstGeom>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altLang="en-US" sz="2000" b="1" dirty="0" smtClean="0">
                <a:solidFill>
                  <a:srgbClr val="FFFFFF"/>
                </a:solidFill>
                <a:latin typeface="Calibri" pitchFamily="34" charset="0"/>
              </a:rPr>
              <a:t>NCCN Guidelines</a:t>
            </a:r>
            <a:r>
              <a:rPr lang="en-US" altLang="en-US" sz="2000" b="1" baseline="30000" dirty="0" smtClean="0">
                <a:solidFill>
                  <a:srgbClr val="FFFFFF"/>
                </a:solidFill>
                <a:latin typeface="Calibri" pitchFamily="34" charset="0"/>
              </a:rPr>
              <a:t>®</a:t>
            </a:r>
          </a:p>
          <a:p>
            <a:pPr algn="ctr">
              <a:defRPr/>
            </a:pPr>
            <a:endParaRPr lang="en-US" altLang="en-US" b="1" baseline="30000" dirty="0" smtClean="0">
              <a:solidFill>
                <a:srgbClr val="FFFFFF"/>
              </a:solidFill>
              <a:latin typeface="Calibri" pitchFamily="34" charset="0"/>
            </a:endParaRPr>
          </a:p>
        </p:txBody>
      </p:sp>
      <p:sp>
        <p:nvSpPr>
          <p:cNvPr id="58380" name="TextBox 22"/>
          <p:cNvSpPr txBox="1">
            <a:spLocks noChangeArrowheads="1"/>
          </p:cNvSpPr>
          <p:nvPr/>
        </p:nvSpPr>
        <p:spPr bwMode="auto">
          <a:xfrm>
            <a:off x="439849" y="3754160"/>
            <a:ext cx="2667000" cy="677108"/>
          </a:xfrm>
          <a:prstGeom prst="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altLang="en-US" sz="1800" b="1" dirty="0" smtClean="0">
                <a:solidFill>
                  <a:srgbClr val="FFFFFF"/>
                </a:solidFill>
                <a:latin typeface="Calibri" pitchFamily="34" charset="0"/>
              </a:rPr>
              <a:t>St </a:t>
            </a:r>
            <a:r>
              <a:rPr lang="en-US" altLang="en-US" sz="2000" b="1" dirty="0" err="1" smtClean="0">
                <a:solidFill>
                  <a:srgbClr val="FFFFFF"/>
                </a:solidFill>
                <a:latin typeface="Calibri" pitchFamily="34" charset="0"/>
              </a:rPr>
              <a:t>Gallen</a:t>
            </a:r>
            <a:r>
              <a:rPr lang="en-US" altLang="en-US" sz="1800" b="1" dirty="0" smtClean="0">
                <a:solidFill>
                  <a:srgbClr val="FFFFFF"/>
                </a:solidFill>
                <a:latin typeface="Calibri" pitchFamily="34" charset="0"/>
              </a:rPr>
              <a:t> Consensus</a:t>
            </a:r>
          </a:p>
          <a:p>
            <a:pPr algn="ctr" eaLnBrk="1" hangingPunct="1">
              <a:defRPr/>
            </a:pPr>
            <a:endParaRPr lang="en-US" altLang="en-US" sz="1800" b="1" dirty="0" smtClean="0">
              <a:solidFill>
                <a:srgbClr val="FFFFFF"/>
              </a:solidFill>
              <a:latin typeface="Calibri" pitchFamily="34" charset="0"/>
            </a:endParaRPr>
          </a:p>
        </p:txBody>
      </p:sp>
      <p:sp>
        <p:nvSpPr>
          <p:cNvPr id="140307"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PMingLiU" pitchFamily="18" charset="-120"/>
              </a:defRPr>
            </a:lvl1pPr>
            <a:lvl2pPr marL="742950" indent="-285750" eaLnBrk="0" hangingPunct="0">
              <a:defRPr sz="2400">
                <a:solidFill>
                  <a:schemeClr val="tx1"/>
                </a:solidFill>
                <a:latin typeface="Arial" charset="0"/>
                <a:ea typeface="PMingLiU" pitchFamily="18" charset="-120"/>
              </a:defRPr>
            </a:lvl2pPr>
            <a:lvl3pPr marL="1143000" indent="-228600" eaLnBrk="0" hangingPunct="0">
              <a:defRPr sz="2400">
                <a:solidFill>
                  <a:schemeClr val="tx1"/>
                </a:solidFill>
                <a:latin typeface="Arial" charset="0"/>
                <a:ea typeface="PMingLiU" pitchFamily="18" charset="-120"/>
              </a:defRPr>
            </a:lvl3pPr>
            <a:lvl4pPr marL="1600200" indent="-228600" eaLnBrk="0" hangingPunct="0">
              <a:defRPr sz="2400">
                <a:solidFill>
                  <a:schemeClr val="tx1"/>
                </a:solidFill>
                <a:latin typeface="Arial" charset="0"/>
                <a:ea typeface="PMingLiU" pitchFamily="18" charset="-120"/>
              </a:defRPr>
            </a:lvl4pPr>
            <a:lvl5pPr marL="2057400" indent="-228600" eaLnBrk="0" hangingPunct="0">
              <a:defRPr sz="2400">
                <a:solidFill>
                  <a:schemeClr val="tx1"/>
                </a:solidFill>
                <a:latin typeface="Arial" charset="0"/>
                <a:ea typeface="PMingLiU" pitchFamily="18" charset="-120"/>
              </a:defRPr>
            </a:lvl5pPr>
            <a:lvl6pPr marL="2514600" indent="-228600" eaLnBrk="0" fontAlgn="base" hangingPunct="0">
              <a:spcBef>
                <a:spcPct val="0"/>
              </a:spcBef>
              <a:spcAft>
                <a:spcPct val="0"/>
              </a:spcAft>
              <a:defRPr sz="2400">
                <a:solidFill>
                  <a:schemeClr val="tx1"/>
                </a:solidFill>
                <a:latin typeface="Arial" charset="0"/>
                <a:ea typeface="PMingLiU" pitchFamily="18" charset="-120"/>
              </a:defRPr>
            </a:lvl6pPr>
            <a:lvl7pPr marL="2971800" indent="-228600" eaLnBrk="0" fontAlgn="base" hangingPunct="0">
              <a:spcBef>
                <a:spcPct val="0"/>
              </a:spcBef>
              <a:spcAft>
                <a:spcPct val="0"/>
              </a:spcAft>
              <a:defRPr sz="2400">
                <a:solidFill>
                  <a:schemeClr val="tx1"/>
                </a:solidFill>
                <a:latin typeface="Arial" charset="0"/>
                <a:ea typeface="PMingLiU" pitchFamily="18" charset="-120"/>
              </a:defRPr>
            </a:lvl7pPr>
            <a:lvl8pPr marL="3429000" indent="-228600" eaLnBrk="0" fontAlgn="base" hangingPunct="0">
              <a:spcBef>
                <a:spcPct val="0"/>
              </a:spcBef>
              <a:spcAft>
                <a:spcPct val="0"/>
              </a:spcAft>
              <a:defRPr sz="2400">
                <a:solidFill>
                  <a:schemeClr val="tx1"/>
                </a:solidFill>
                <a:latin typeface="Arial" charset="0"/>
                <a:ea typeface="PMingLiU" pitchFamily="18" charset="-120"/>
              </a:defRPr>
            </a:lvl8pPr>
            <a:lvl9pPr marL="3886200" indent="-228600" eaLnBrk="0" fontAlgn="base" hangingPunct="0">
              <a:spcBef>
                <a:spcPct val="0"/>
              </a:spcBef>
              <a:spcAft>
                <a:spcPct val="0"/>
              </a:spcAft>
              <a:defRPr sz="2400">
                <a:solidFill>
                  <a:schemeClr val="tx1"/>
                </a:solidFill>
                <a:latin typeface="Arial" charset="0"/>
                <a:ea typeface="PMingLiU" pitchFamily="18" charset="-120"/>
              </a:defRPr>
            </a:lvl9pPr>
          </a:lstStyle>
          <a:p>
            <a:pPr eaLnBrk="1" hangingPunct="1">
              <a:buFont typeface="Arial" charset="0"/>
              <a:buNone/>
              <a:defRPr/>
            </a:pPr>
            <a:fld id="{10CF986B-41B3-4642-A2BB-A9D1F68DFB6A}" type="slidenum">
              <a:rPr lang="en-US" sz="1800" smtClean="0">
                <a:solidFill>
                  <a:srgbClr val="FFFFFF"/>
                </a:solidFill>
                <a:latin typeface="Calibri" pitchFamily="34" charset="0"/>
              </a:rPr>
              <a:pPr eaLnBrk="1" hangingPunct="1">
                <a:buFont typeface="Arial" charset="0"/>
                <a:buNone/>
                <a:defRPr/>
              </a:pPr>
              <a:t>9</a:t>
            </a:fld>
            <a:endParaRPr lang="en-US" sz="1800" smtClean="0">
              <a:solidFill>
                <a:srgbClr val="FFFFFF"/>
              </a:solidFill>
              <a:latin typeface="Calibri" pitchFamily="34" charset="0"/>
            </a:endParaRPr>
          </a:p>
        </p:txBody>
      </p:sp>
      <p:sp>
        <p:nvSpPr>
          <p:cNvPr id="15" name="TextBox 22"/>
          <p:cNvSpPr txBox="1">
            <a:spLocks noChangeArrowheads="1"/>
          </p:cNvSpPr>
          <p:nvPr/>
        </p:nvSpPr>
        <p:spPr bwMode="auto">
          <a:xfrm>
            <a:off x="4648200" y="2843213"/>
            <a:ext cx="2746375" cy="646331"/>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altLang="en-US" sz="1800" b="1" dirty="0" smtClean="0">
                <a:solidFill>
                  <a:srgbClr val="FFFFFF"/>
                </a:solidFill>
                <a:latin typeface="Calibri" pitchFamily="34" charset="0"/>
              </a:rPr>
              <a:t>NICE</a:t>
            </a:r>
          </a:p>
          <a:p>
            <a:pPr algn="ctr" eaLnBrk="1" hangingPunct="1">
              <a:defRPr/>
            </a:pPr>
            <a:endParaRPr lang="en-US" altLang="en-US" sz="1800" b="1" dirty="0" smtClean="0">
              <a:solidFill>
                <a:srgbClr val="FFFFFF"/>
              </a:solidFill>
              <a:latin typeface="Calibri" pitchFamily="34" charset="0"/>
            </a:endParaRPr>
          </a:p>
        </p:txBody>
      </p:sp>
      <p:sp>
        <p:nvSpPr>
          <p:cNvPr id="13332" name="Rectangle 1"/>
          <p:cNvSpPr>
            <a:spLocks noChangeArrowheads="1"/>
          </p:cNvSpPr>
          <p:nvPr/>
        </p:nvSpPr>
        <p:spPr bwMode="auto">
          <a:xfrm>
            <a:off x="3627437" y="6019800"/>
            <a:ext cx="5440363" cy="738188"/>
          </a:xfrm>
          <a:prstGeom prst="rect">
            <a:avLst/>
          </a:prstGeom>
          <a:solidFill>
            <a:schemeClr val="tx1"/>
          </a:solidFill>
          <a:ln>
            <a:noFill/>
          </a:ln>
        </p:spPr>
        <p:txBody>
          <a:bodyPr>
            <a:spAutoFit/>
          </a:bodyPr>
          <a:lstStyle/>
          <a:p>
            <a:r>
              <a:rPr lang="en-US" altLang="en-US" sz="800" dirty="0">
                <a:solidFill>
                  <a:srgbClr val="FFFFFF"/>
                </a:solidFill>
                <a:latin typeface="Calibri" pitchFamily="34" charset="0"/>
              </a:rPr>
              <a:t>ASCO is a trademark of the American Society of Clinical Oncology. NCCN and NCCN Guidelines are trademarks of the National Comprehensive Cancer Network. The guidelines do not endorse products or therapies.</a:t>
            </a:r>
          </a:p>
          <a:p>
            <a:endParaRPr lang="en-US" altLang="en-US" sz="800" dirty="0">
              <a:solidFill>
                <a:srgbClr val="FFFFFF"/>
              </a:solidFill>
              <a:latin typeface="Calibri" pitchFamily="34" charset="0"/>
            </a:endParaRPr>
          </a:p>
          <a:p>
            <a:r>
              <a:rPr lang="en-US" altLang="en-US" sz="900" dirty="0">
                <a:solidFill>
                  <a:srgbClr val="FFFFFF"/>
                </a:solidFill>
                <a:latin typeface="Calibri" pitchFamily="34" charset="0"/>
              </a:rPr>
              <a:t>*Intermediate risk of distant recurrence is defined as Nottingham Prognostic Index score above 3.4 or being at intermediate risk by other decision making tools or protocols</a:t>
            </a:r>
          </a:p>
        </p:txBody>
      </p:sp>
      <p:sp>
        <p:nvSpPr>
          <p:cNvPr id="21" name="TextBox 20"/>
          <p:cNvSpPr txBox="1">
            <a:spLocks noChangeArrowheads="1"/>
          </p:cNvSpPr>
          <p:nvPr/>
        </p:nvSpPr>
        <p:spPr bwMode="auto">
          <a:xfrm>
            <a:off x="4648199" y="4077325"/>
            <a:ext cx="2268157" cy="707886"/>
          </a:xfrm>
          <a:prstGeom prst="rect">
            <a:avLst/>
          </a:prstGeom>
          <a:solidFill>
            <a:schemeClr val="accent3">
              <a:lumMod val="50000"/>
            </a:schemeClr>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sz="2000" b="1" dirty="0" smtClean="0">
                <a:solidFill>
                  <a:srgbClr val="FFFFFF"/>
                </a:solidFill>
                <a:latin typeface="Calibri" pitchFamily="34" charset="0"/>
                <a:cs typeface="Arial" pitchFamily="34" charset="0"/>
              </a:rPr>
              <a:t>Oxford recommendation </a:t>
            </a:r>
            <a:endParaRPr lang="en-US" sz="1050" b="1" dirty="0" smtClean="0">
              <a:solidFill>
                <a:srgbClr val="FFFFFF"/>
              </a:solidFill>
              <a:latin typeface="Calibri" pitchFamily="34" charset="0"/>
              <a:cs typeface="Arial" pitchFamily="34" charset="0"/>
            </a:endParaRPr>
          </a:p>
        </p:txBody>
      </p:sp>
      <p:sp>
        <p:nvSpPr>
          <p:cNvPr id="22" name="TextBox 21"/>
          <p:cNvSpPr txBox="1">
            <a:spLocks noChangeArrowheads="1"/>
          </p:cNvSpPr>
          <p:nvPr/>
        </p:nvSpPr>
        <p:spPr bwMode="auto">
          <a:xfrm>
            <a:off x="4648200" y="1891906"/>
            <a:ext cx="2590800" cy="400110"/>
          </a:xfrm>
          <a:prstGeom prst="rect">
            <a:avLst/>
          </a:prstGeom>
          <a:solidFill>
            <a:srgbClr val="FF0000"/>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sz="2000" b="1" dirty="0" smtClean="0">
                <a:solidFill>
                  <a:srgbClr val="FFFFFF"/>
                </a:solidFill>
                <a:latin typeface="Calibri" pitchFamily="34" charset="0"/>
                <a:cs typeface="Arial" pitchFamily="34" charset="0"/>
              </a:rPr>
              <a:t>ESMO</a:t>
            </a:r>
          </a:p>
        </p:txBody>
      </p:sp>
      <p:sp>
        <p:nvSpPr>
          <p:cNvPr id="26" name="TextBox 25"/>
          <p:cNvSpPr txBox="1">
            <a:spLocks noChangeArrowheads="1"/>
          </p:cNvSpPr>
          <p:nvPr/>
        </p:nvSpPr>
        <p:spPr bwMode="auto">
          <a:xfrm>
            <a:off x="533400" y="1859865"/>
            <a:ext cx="2667000" cy="400110"/>
          </a:xfrm>
          <a:prstGeom prst="rect">
            <a:avLst/>
          </a:prstGeom>
          <a:solidFill>
            <a:schemeClr val="accent1">
              <a:lumMod val="50000"/>
            </a:schemeClr>
          </a:solidFill>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pitchFamily="34" charset="0"/>
                <a:ea typeface="PMingLiU" pitchFamily="18" charset="-120"/>
              </a:defRPr>
            </a:lvl1pPr>
            <a:lvl2pPr marL="742950" indent="-285750" eaLnBrk="0" hangingPunct="0">
              <a:defRPr sz="2400">
                <a:solidFill>
                  <a:schemeClr val="tx1"/>
                </a:solidFill>
                <a:latin typeface="Arial" pitchFamily="34" charset="0"/>
                <a:ea typeface="PMingLiU" pitchFamily="18" charset="-120"/>
              </a:defRPr>
            </a:lvl2pPr>
            <a:lvl3pPr marL="1143000" indent="-228600" eaLnBrk="0" hangingPunct="0">
              <a:defRPr sz="2400">
                <a:solidFill>
                  <a:schemeClr val="tx1"/>
                </a:solidFill>
                <a:latin typeface="Arial" pitchFamily="34" charset="0"/>
                <a:ea typeface="PMingLiU" pitchFamily="18" charset="-120"/>
              </a:defRPr>
            </a:lvl3pPr>
            <a:lvl4pPr marL="1600200" indent="-228600" eaLnBrk="0" hangingPunct="0">
              <a:defRPr sz="2400">
                <a:solidFill>
                  <a:schemeClr val="tx1"/>
                </a:solidFill>
                <a:latin typeface="Arial" pitchFamily="34" charset="0"/>
                <a:ea typeface="PMingLiU" pitchFamily="18" charset="-120"/>
              </a:defRPr>
            </a:lvl4pPr>
            <a:lvl5pPr marL="2057400" indent="-228600" eaLnBrk="0" hangingPunct="0">
              <a:defRPr sz="24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sz="24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sz="24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sz="24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sz="2400">
                <a:solidFill>
                  <a:schemeClr val="tx1"/>
                </a:solidFill>
                <a:latin typeface="Arial" pitchFamily="34" charset="0"/>
                <a:ea typeface="PMingLiU" pitchFamily="18" charset="-120"/>
              </a:defRPr>
            </a:lvl9pPr>
          </a:lstStyle>
          <a:p>
            <a:pPr algn="ctr" eaLnBrk="1" hangingPunct="1">
              <a:defRPr/>
            </a:pPr>
            <a:r>
              <a:rPr lang="en-US" sz="2000" b="1" dirty="0" smtClean="0">
                <a:solidFill>
                  <a:srgbClr val="FFFFFF"/>
                </a:solidFill>
                <a:latin typeface="Calibri" pitchFamily="34" charset="0"/>
                <a:cs typeface="Arial" pitchFamily="34" charset="0"/>
              </a:rPr>
              <a:t>Adjuvant online</a:t>
            </a:r>
          </a:p>
        </p:txBody>
      </p:sp>
    </p:spTree>
    <p:extLst>
      <p:ext uri="{BB962C8B-B14F-4D97-AF65-F5344CB8AC3E}">
        <p14:creationId xmlns:p14="http://schemas.microsoft.com/office/powerpoint/2010/main" val="2291723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theme/theme1.xml><?xml version="1.0" encoding="utf-8"?>
<a:theme xmlns:a="http://schemas.openxmlformats.org/drawingml/2006/main" name="Training seminar presentation">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seminar presentation</Template>
  <TotalTime>6416</TotalTime>
  <Words>2224</Words>
  <Application>Microsoft Office PowerPoint</Application>
  <PresentationFormat>On-screen Show (4:3)</PresentationFormat>
  <Paragraphs>318</Paragraphs>
  <Slides>37</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Training seminar presentation</vt:lpstr>
      <vt:lpstr>Bitmap Image</vt:lpstr>
      <vt:lpstr>CorelDRAW! Graphic</vt:lpstr>
      <vt:lpstr>The Grey Zone in Adjuvant/ Neoadjuvant Therapy in Early Breast Cancer </vt:lpstr>
      <vt:lpstr>Why Grey = inconvenient decision  </vt:lpstr>
      <vt:lpstr>predicted sensitivity to particular treatment methods and benefit from their use.  TNM , Menopausal, biomarker   Final   decision should be build on  BIOLOGY OF BREAST CANCER  patient’s biological age comorbidities and  PS</vt:lpstr>
      <vt:lpstr>PowerPoint Presentation</vt:lpstr>
      <vt:lpstr>Biological (intrinsic ) subtypes of breast cancer</vt:lpstr>
      <vt:lpstr>PowerPoint Presentation</vt:lpstr>
      <vt:lpstr>Evidenced  Based Medicine</vt:lpstr>
      <vt:lpstr>www/Adjuvantonline.com</vt:lpstr>
      <vt:lpstr>Available guidelines that help for choosing proper adjuvant therapy for EBC</vt:lpstr>
      <vt:lpstr>Risk Groups; Prognostic factors for EBC</vt:lpstr>
      <vt:lpstr>IS Chemotherapy in luminal BC mandatory??</vt:lpstr>
      <vt:lpstr>Breast Cancer Genomic Signature Platforms </vt:lpstr>
      <vt:lpstr>Tumor burden vs Biology</vt:lpstr>
      <vt:lpstr>PowerPoint Presentation</vt:lpstr>
      <vt:lpstr>PowerPoint Presentation</vt:lpstr>
      <vt:lpstr>PowerPoint Presentation</vt:lpstr>
      <vt:lpstr>PowerPoint Presentation</vt:lpstr>
      <vt:lpstr>PowerPoint Presentation</vt:lpstr>
      <vt:lpstr>High risk premenopausal luminal A breast cancer patients derive no benefit from adjuvant chemotherapy: Results from DBCG77B randomized trial, Nielsen TO, SABCS2015 [S1-08] </vt:lpstr>
      <vt:lpstr>PowerPoint Presentation</vt:lpstr>
      <vt:lpstr>10 y DFS ((DBCG77B)) and  overall survival (OS) between benefit of chemotherapy and subtype  (luminal A vs non-luminal A). </vt:lpstr>
      <vt:lpstr>PowerPoint Presentation</vt:lpstr>
      <vt:lpstr>PowerPoint Presentation</vt:lpstr>
      <vt:lpstr>PowerPoint Presentation</vt:lpstr>
      <vt:lpstr>PowerPoint Presentation</vt:lpstr>
      <vt:lpstr>PowerPoint Presentation</vt:lpstr>
      <vt:lpstr>PowerPoint Presentation</vt:lpstr>
      <vt:lpstr>Medicines 2016, 3, 2; doi:10.3390/medicines3010002</vt:lpstr>
      <vt:lpstr>Neoadjuvant: Is It Related to Biology?</vt:lpstr>
      <vt:lpstr>Pathological Complete Response and Breast Cancer Subtype</vt:lpstr>
      <vt:lpstr>  Neoadjuvant Therapy and the choices according to biology</vt:lpstr>
      <vt:lpstr>  Neoadjuvant Therapy and the choices according to biology</vt:lpstr>
      <vt:lpstr>PowerPoint Presentation</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Presentation</dc:title>
  <dc:creator>ASUS</dc:creator>
  <cp:lastModifiedBy>ASUS</cp:lastModifiedBy>
  <cp:revision>68</cp:revision>
  <cp:lastPrinted>1601-01-01T00:00:00Z</cp:lastPrinted>
  <dcterms:created xsi:type="dcterms:W3CDTF">2018-07-23T19:57:12Z</dcterms:created>
  <dcterms:modified xsi:type="dcterms:W3CDTF">2018-11-08T16:39:46Z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